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68" r:id="rId11"/>
    <p:sldId id="269" r:id="rId12"/>
    <p:sldId id="270" r:id="rId13"/>
    <p:sldId id="263" r:id="rId14"/>
    <p:sldId id="264" r:id="rId15"/>
    <p:sldId id="271" r:id="rId16"/>
    <p:sldId id="272" r:id="rId1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0" d="100"/>
          <a:sy n="100" d="100"/>
        </p:scale>
        <p:origin x="3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8939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2352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4754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5998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103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8980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canva.com" TargetMode="External"/><Relationship Id="rId3" Type="http://schemas.openxmlformats.org/officeDocument/2006/relationships/hyperlink" Target="https://chatgpt.com" TargetMode="External"/><Relationship Id="rId7" Type="http://schemas.openxmlformats.org/officeDocument/2006/relationships/hyperlink" Target="https://perplexity.ai" TargetMode="External"/><Relationship Id="rId12" Type="http://schemas.openxmlformats.org/officeDocument/2006/relationships/hyperlink" Target="https://notion.so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notebooklm.google.com" TargetMode="External"/><Relationship Id="rId11" Type="http://schemas.openxmlformats.org/officeDocument/2006/relationships/hyperlink" Target="https://runwayml.com" TargetMode="External"/><Relationship Id="rId5" Type="http://schemas.openxmlformats.org/officeDocument/2006/relationships/hyperlink" Target="https://gemini.google.com" TargetMode="External"/><Relationship Id="rId10" Type="http://schemas.openxmlformats.org/officeDocument/2006/relationships/hyperlink" Target="https://grammarly.com" TargetMode="External"/><Relationship Id="rId4" Type="http://schemas.openxmlformats.org/officeDocument/2006/relationships/hyperlink" Target="https://claude.ai" TargetMode="External"/><Relationship Id="rId9" Type="http://schemas.openxmlformats.org/officeDocument/2006/relationships/hyperlink" Target="https://gamma.app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0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0" y="-914400"/>
            <a:ext cx="4114800" cy="4114800"/>
          </a:xfrm>
          <a:prstGeom prst="ellipse">
            <a:avLst/>
          </a:prstGeom>
          <a:solidFill>
            <a:srgbClr val="7C3AED">
              <a:alpha val="25000"/>
            </a:srgbClr>
          </a:solidFill>
          <a:ln w="12700">
            <a:solidFill>
              <a:srgbClr val="7C3AED">
                <a:alpha val="2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3200400"/>
            <a:ext cx="3200400" cy="3200400"/>
          </a:xfrm>
          <a:prstGeom prst="ellipse">
            <a:avLst/>
          </a:prstGeom>
          <a:solidFill>
            <a:srgbClr val="06B6D4">
              <a:alpha val="20000"/>
            </a:srgbClr>
          </a:solidFill>
          <a:ln w="12700">
            <a:solidFill>
              <a:srgbClr val="06B6D4">
                <a:alpha val="2000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65760"/>
            <a:ext cx="640080" cy="6400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88720" y="384048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06B6D4"/>
                </a:solidFill>
              </a:rPr>
              <a:t>STUDENT UNION ASSOCIATION WEBINAR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457200" y="960120"/>
            <a:ext cx="548640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 AI</a:t>
            </a:r>
            <a:endParaRPr lang="en-US" sz="4400" dirty="0"/>
          </a:p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You</a:t>
            </a:r>
            <a:endParaRPr lang="en-US" sz="4400" dirty="0"/>
          </a:p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Empower You?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457200" y="374904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E8EEFF"/>
                </a:solidFill>
              </a:rPr>
              <a:t>A straight-talk guide for students navigating the AI era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457200" y="4389120"/>
            <a:ext cx="73152" cy="73152"/>
          </a:xfrm>
          <a:prstGeom prst="ellipse">
            <a:avLst/>
          </a:prstGeom>
          <a:solidFill>
            <a:srgbClr val="7C3AED"/>
          </a:solidFill>
          <a:ln/>
        </p:spPr>
      </p:sp>
      <p:sp>
        <p:nvSpPr>
          <p:cNvPr id="9" name="Shape 6"/>
          <p:cNvSpPr/>
          <p:nvPr/>
        </p:nvSpPr>
        <p:spPr>
          <a:xfrm>
            <a:off x="621792" y="4389120"/>
            <a:ext cx="73152" cy="73152"/>
          </a:xfrm>
          <a:prstGeom prst="ellipse">
            <a:avLst/>
          </a:prstGeom>
          <a:solidFill>
            <a:srgbClr val="7C3AED"/>
          </a:solidFill>
          <a:ln/>
        </p:spPr>
      </p:sp>
      <p:sp>
        <p:nvSpPr>
          <p:cNvPr id="10" name="Shape 7"/>
          <p:cNvSpPr/>
          <p:nvPr/>
        </p:nvSpPr>
        <p:spPr>
          <a:xfrm>
            <a:off x="786384" y="4389120"/>
            <a:ext cx="73152" cy="73152"/>
          </a:xfrm>
          <a:prstGeom prst="ellipse">
            <a:avLst/>
          </a:prstGeom>
          <a:solidFill>
            <a:srgbClr val="7C3AED"/>
          </a:solidFill>
          <a:ln/>
        </p:spPr>
      </p:sp>
      <p:sp>
        <p:nvSpPr>
          <p:cNvPr id="11" name="Shape 8"/>
          <p:cNvSpPr/>
          <p:nvPr/>
        </p:nvSpPr>
        <p:spPr>
          <a:xfrm>
            <a:off x="950976" y="4389120"/>
            <a:ext cx="73152" cy="73152"/>
          </a:xfrm>
          <a:prstGeom prst="ellipse">
            <a:avLst/>
          </a:prstGeom>
          <a:solidFill>
            <a:srgbClr val="7C3AED"/>
          </a:solidFill>
          <a:ln/>
        </p:spPr>
      </p:sp>
      <p:sp>
        <p:nvSpPr>
          <p:cNvPr id="12" name="Shape 9"/>
          <p:cNvSpPr/>
          <p:nvPr/>
        </p:nvSpPr>
        <p:spPr>
          <a:xfrm>
            <a:off x="1115568" y="4389120"/>
            <a:ext cx="73152" cy="73152"/>
          </a:xfrm>
          <a:prstGeom prst="ellipse">
            <a:avLst/>
          </a:prstGeom>
          <a:solidFill>
            <a:srgbClr val="7C3AED"/>
          </a:solidFill>
          <a:ln/>
        </p:spPr>
      </p:sp>
      <p:sp>
        <p:nvSpPr>
          <p:cNvPr id="13" name="Shape 10"/>
          <p:cNvSpPr/>
          <p:nvPr/>
        </p:nvSpPr>
        <p:spPr>
          <a:xfrm>
            <a:off x="1188720" y="4389120"/>
            <a:ext cx="73152" cy="73152"/>
          </a:xfrm>
          <a:prstGeom prst="ellipse">
            <a:avLst/>
          </a:prstGeom>
          <a:solidFill>
            <a:srgbClr val="06B6D4"/>
          </a:solidFill>
          <a:ln/>
        </p:spPr>
      </p:sp>
      <p:sp>
        <p:nvSpPr>
          <p:cNvPr id="14" name="Shape 11"/>
          <p:cNvSpPr/>
          <p:nvPr/>
        </p:nvSpPr>
        <p:spPr>
          <a:xfrm>
            <a:off x="1353312" y="4389120"/>
            <a:ext cx="73152" cy="73152"/>
          </a:xfrm>
          <a:prstGeom prst="ellipse">
            <a:avLst/>
          </a:prstGeom>
          <a:solidFill>
            <a:srgbClr val="06B6D4"/>
          </a:solidFill>
          <a:ln/>
        </p:spPr>
      </p:sp>
      <p:sp>
        <p:nvSpPr>
          <p:cNvPr id="15" name="Shape 12"/>
          <p:cNvSpPr/>
          <p:nvPr/>
        </p:nvSpPr>
        <p:spPr>
          <a:xfrm>
            <a:off x="1517904" y="4389120"/>
            <a:ext cx="73152" cy="73152"/>
          </a:xfrm>
          <a:prstGeom prst="ellipse">
            <a:avLst/>
          </a:prstGeom>
          <a:solidFill>
            <a:srgbClr val="06B6D4"/>
          </a:solidFill>
          <a:ln/>
        </p:spPr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-457200"/>
            <a:ext cx="2560320" cy="256032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3B8"/>
                </a:solidFill>
              </a:rPr>
              <a:t>Organised by Miss Gbede  |  Student Union Association</a:t>
            </a:r>
            <a:endParaRPr lang="en-US" sz="900" dirty="0"/>
          </a:p>
        </p:txBody>
      </p:sp>
      <p:sp>
        <p:nvSpPr>
          <p:cNvPr id="18" name="Shape 9"/>
          <p:cNvSpPr/>
          <p:nvPr/>
        </p:nvSpPr>
        <p:spPr>
          <a:xfrm>
            <a:off x="5303520" y="2880360"/>
            <a:ext cx="3840480" cy="1554480"/>
          </a:xfrm>
          <a:prstGeom prst="rect">
            <a:avLst/>
          </a:prstGeom>
          <a:solidFill>
            <a:srgbClr val="1E1B4B"/>
          </a:solidFill>
          <a:ln w="12700">
            <a:solidFill>
              <a:srgbClr val="7C3AED">
                <a:alpha val="50000"/>
              </a:srgbClr>
            </a:solidFill>
            <a:prstDash val="solid"/>
          </a:ln>
          <a:effectLst>
            <a:outerShdw blurRad="127000" dist="38100" dir="81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9" name="Shape 10"/>
          <p:cNvSpPr/>
          <p:nvPr/>
        </p:nvSpPr>
        <p:spPr>
          <a:xfrm>
            <a:off x="5303520" y="2880360"/>
            <a:ext cx="64008" cy="155448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1"/>
          <p:cNvSpPr/>
          <p:nvPr/>
        </p:nvSpPr>
        <p:spPr>
          <a:xfrm>
            <a:off x="5486400" y="2971800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800" b="1" kern="0" spc="300" dirty="0">
                <a:solidFill>
                  <a:srgbClr val="A78BFA"/>
                </a:solidFill>
              </a:rPr>
              <a:t>SPEAKER</a:t>
            </a:r>
            <a:endParaRPr lang="en-US" sz="800" dirty="0"/>
          </a:p>
        </p:txBody>
      </p:sp>
      <p:sp>
        <p:nvSpPr>
          <p:cNvPr id="21" name="Text 12"/>
          <p:cNvSpPr/>
          <p:nvPr/>
        </p:nvSpPr>
        <p:spPr>
          <a:xfrm>
            <a:off x="5486400" y="320040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Idris Abdulkadri Kondi</a:t>
            </a:r>
            <a:endParaRPr lang="en-US" sz="1800" dirty="0"/>
          </a:p>
        </p:txBody>
      </p:sp>
      <p:sp>
        <p:nvSpPr>
          <p:cNvPr id="22" name="Text 13"/>
          <p:cNvSpPr/>
          <p:nvPr/>
        </p:nvSpPr>
        <p:spPr>
          <a:xfrm>
            <a:off x="5486400" y="3566160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>
                <a:solidFill>
                  <a:srgbClr val="A78BFA"/>
                </a:solidFill>
              </a:rPr>
              <a:t>Software Engineer &amp; Co-Founder</a:t>
            </a:r>
            <a:endParaRPr lang="en-US" sz="1100" dirty="0"/>
          </a:p>
        </p:txBody>
      </p:sp>
      <p:sp>
        <p:nvSpPr>
          <p:cNvPr id="23" name="Text 14"/>
          <p:cNvSpPr/>
          <p:nvPr/>
        </p:nvSpPr>
        <p:spPr>
          <a:xfrm>
            <a:off x="5486400" y="3813048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>
                <a:solidFill>
                  <a:srgbClr val="06B6D4"/>
                </a:solidFill>
              </a:rPr>
              <a:t>kondipress.com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" y="27432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7C3AED"/>
                </a:solidFill>
              </a:rPr>
              <a:t>TODAY'S AGENDA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320040" y="685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1B4B"/>
                </a:solidFill>
              </a:rPr>
              <a:t>What we'll cover in this session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1234440"/>
            <a:ext cx="8412480" cy="621792"/>
          </a:xfrm>
          <a:prstGeom prst="rect">
            <a:avLst/>
          </a:prstGeom>
          <a:solidFill>
            <a:srgbClr val="EEF2FF"/>
          </a:solidFill>
          <a:ln/>
          <a:effectLst>
            <a:outerShdw blurRad="50800" dist="12700" dir="8100000" algn="bl" rotWithShape="0">
              <a:srgbClr val="7C3AED">
                <a:alpha val="8000"/>
              </a:srgbClr>
            </a:outerShdw>
          </a:effectLst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25880"/>
            <a:ext cx="411480" cy="4114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60120" y="1307592"/>
            <a:ext cx="411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C3AED"/>
                </a:solidFill>
              </a:rPr>
              <a:t>01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960120" y="1508760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1B4B"/>
                </a:solidFill>
              </a:rPr>
              <a:t>What is AI? (Simply put)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394960" y="139903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7C3AED"/>
                </a:solidFill>
              </a:rPr>
              <a:t>Basics every student should know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320040" y="1965960"/>
            <a:ext cx="8412480" cy="621792"/>
          </a:xfrm>
          <a:prstGeom prst="rect">
            <a:avLst/>
          </a:prstGeom>
          <a:solidFill>
            <a:srgbClr val="F5F3FF"/>
          </a:solidFill>
          <a:ln/>
          <a:effectLst>
            <a:outerShdw blurRad="50800" dist="12700" dir="8100000" algn="bl" rotWithShape="0">
              <a:srgbClr val="7C3AED">
                <a:alpha val="8000"/>
              </a:srgbClr>
            </a:outerShdw>
          </a:effectLst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057400"/>
            <a:ext cx="411480" cy="4114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60120" y="2039112"/>
            <a:ext cx="411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C3AED"/>
                </a:solidFill>
              </a:rPr>
              <a:t>02</a:t>
            </a:r>
            <a:endParaRPr lang="en-US" sz="1000" dirty="0"/>
          </a:p>
        </p:txBody>
      </p:sp>
      <p:sp>
        <p:nvSpPr>
          <p:cNvPr id="13" name="Text 9"/>
          <p:cNvSpPr/>
          <p:nvPr/>
        </p:nvSpPr>
        <p:spPr>
          <a:xfrm>
            <a:off x="960120" y="2240280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1B4B"/>
                </a:solidFill>
              </a:rPr>
              <a:t>How AI Can Empower Students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5394960" y="213055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7C3AED"/>
                </a:solidFill>
              </a:rPr>
              <a:t>Real tools, real benefits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20040" y="2697480"/>
            <a:ext cx="8412480" cy="621792"/>
          </a:xfrm>
          <a:prstGeom prst="rect">
            <a:avLst/>
          </a:prstGeom>
          <a:solidFill>
            <a:srgbClr val="EEF2FF"/>
          </a:solidFill>
          <a:ln/>
          <a:effectLst>
            <a:outerShdw blurRad="50800" dist="12700" dir="8100000" algn="bl" rotWithShape="0">
              <a:srgbClr val="7C3AED">
                <a:alpha val="8000"/>
              </a:srgbClr>
            </a:outerShdw>
          </a:effectLst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788920"/>
            <a:ext cx="411480" cy="41148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60120" y="2770632"/>
            <a:ext cx="411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C3AED"/>
                </a:solidFill>
              </a:rPr>
              <a:t>03</a:t>
            </a:r>
            <a:endParaRPr lang="en-US" sz="1000" dirty="0"/>
          </a:p>
        </p:txBody>
      </p:sp>
      <p:sp>
        <p:nvSpPr>
          <p:cNvPr id="18" name="Text 13"/>
          <p:cNvSpPr/>
          <p:nvPr/>
        </p:nvSpPr>
        <p:spPr>
          <a:xfrm>
            <a:off x="960120" y="2971800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1B4B"/>
                </a:solidFill>
              </a:rPr>
              <a:t>Skills the AI Era </a:t>
            </a:r>
            <a:r>
              <a:rPr lang="en-US" sz="1400" b="1" dirty="0" smtClean="0">
                <a:solidFill>
                  <a:srgbClr val="1E1B4B"/>
                </a:solidFill>
              </a:rPr>
              <a:t>Demands --business you can start with </a:t>
            </a:r>
            <a:r>
              <a:rPr lang="en-US" sz="1400" b="1" dirty="0" err="1" smtClean="0">
                <a:solidFill>
                  <a:srgbClr val="1E1B4B"/>
                </a:solidFill>
              </a:rPr>
              <a:t>ai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5394960" y="286207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7C3AED"/>
                </a:solidFill>
              </a:rPr>
              <a:t>What to learn now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320040" y="3429000"/>
            <a:ext cx="8412480" cy="621792"/>
          </a:xfrm>
          <a:prstGeom prst="rect">
            <a:avLst/>
          </a:prstGeom>
          <a:solidFill>
            <a:srgbClr val="F5F3FF"/>
          </a:solidFill>
          <a:ln/>
          <a:effectLst>
            <a:outerShdw blurRad="50800" dist="12700" dir="8100000" algn="bl" rotWithShape="0">
              <a:srgbClr val="7C3AED">
                <a:alpha val="8000"/>
              </a:srgbClr>
            </a:outerShdw>
          </a:effectLst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3520440"/>
            <a:ext cx="411480" cy="41148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60120" y="3502152"/>
            <a:ext cx="411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C3AED"/>
                </a:solidFill>
              </a:rPr>
              <a:t>04</a:t>
            </a:r>
            <a:endParaRPr lang="en-US" sz="1000" dirty="0"/>
          </a:p>
        </p:txBody>
      </p:sp>
      <p:sp>
        <p:nvSpPr>
          <p:cNvPr id="23" name="Text 17"/>
          <p:cNvSpPr/>
          <p:nvPr/>
        </p:nvSpPr>
        <p:spPr>
          <a:xfrm>
            <a:off x="960120" y="3703320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1B4B"/>
                </a:solidFill>
              </a:rPr>
              <a:t>The Key Mindset </a:t>
            </a:r>
            <a:r>
              <a:rPr lang="en-US" sz="1400" b="1" dirty="0" smtClean="0">
                <a:solidFill>
                  <a:srgbClr val="1E1B4B"/>
                </a:solidFill>
              </a:rPr>
              <a:t>Shift—list of useful </a:t>
            </a:r>
            <a:r>
              <a:rPr lang="en-US" sz="1400" b="1" dirty="0" err="1" smtClean="0">
                <a:solidFill>
                  <a:srgbClr val="1E1B4B"/>
                </a:solidFill>
              </a:rPr>
              <a:t>ai</a:t>
            </a:r>
            <a:r>
              <a:rPr lang="en-US" sz="1400" b="1" dirty="0" smtClean="0">
                <a:solidFill>
                  <a:srgbClr val="1E1B4B"/>
                </a:solidFill>
              </a:rPr>
              <a:t> tools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5394960" y="359359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7C3AED"/>
                </a:solidFill>
              </a:rPr>
              <a:t>From fear to opportunity</a:t>
            </a:r>
            <a:endParaRPr lang="en-US" sz="1000" dirty="0"/>
          </a:p>
        </p:txBody>
      </p:sp>
      <p:sp>
        <p:nvSpPr>
          <p:cNvPr id="25" name="Shape 19"/>
          <p:cNvSpPr/>
          <p:nvPr/>
        </p:nvSpPr>
        <p:spPr>
          <a:xfrm>
            <a:off x="320040" y="4160520"/>
            <a:ext cx="8412480" cy="621792"/>
          </a:xfrm>
          <a:prstGeom prst="rect">
            <a:avLst/>
          </a:prstGeom>
          <a:solidFill>
            <a:srgbClr val="EEF2FF"/>
          </a:solidFill>
          <a:ln/>
          <a:effectLst>
            <a:outerShdw blurRad="50800" dist="12700" dir="8100000" algn="bl" rotWithShape="0">
              <a:srgbClr val="7C3AED">
                <a:alpha val="8000"/>
              </a:srgbClr>
            </a:outerShdw>
          </a:effectLst>
        </p:spPr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4251960"/>
            <a:ext cx="411480" cy="41148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960120" y="4233672"/>
            <a:ext cx="411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C3AED"/>
                </a:solidFill>
              </a:rPr>
              <a:t>05</a:t>
            </a:r>
            <a:endParaRPr lang="en-US" sz="1000" dirty="0"/>
          </a:p>
        </p:txBody>
      </p:sp>
      <p:sp>
        <p:nvSpPr>
          <p:cNvPr id="28" name="Text 21"/>
          <p:cNvSpPr/>
          <p:nvPr/>
        </p:nvSpPr>
        <p:spPr>
          <a:xfrm>
            <a:off x="960120" y="4434840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1B4B"/>
                </a:solidFill>
              </a:rPr>
              <a:t>Your Action Plan</a:t>
            </a:r>
            <a:endParaRPr lang="en-US" sz="1400" dirty="0"/>
          </a:p>
        </p:txBody>
      </p:sp>
      <p:sp>
        <p:nvSpPr>
          <p:cNvPr id="29" name="Text 22"/>
          <p:cNvSpPr/>
          <p:nvPr/>
        </p:nvSpPr>
        <p:spPr>
          <a:xfrm>
            <a:off x="5394960" y="432511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7C3AED"/>
                </a:solidFill>
              </a:rPr>
              <a:t>Start today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0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-457200"/>
            <a:ext cx="3200400" cy="3200400"/>
          </a:xfrm>
          <a:prstGeom prst="ellipse">
            <a:avLst/>
          </a:prstGeom>
          <a:solidFill>
            <a:srgbClr val="06B6D4">
              <a:alpha val="15000"/>
            </a:srgbClr>
          </a:solidFill>
          <a:ln w="12700">
            <a:solidFill>
              <a:srgbClr val="06B6D4">
                <a:alpha val="15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2860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7C3AED">
                    <a:alpha val="60000"/>
                  </a:srgbClr>
                </a:solidFill>
              </a:rPr>
              <a:t>01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27432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kern="0" spc="400" dirty="0">
                <a:solidFill>
                  <a:srgbClr val="06B6D4"/>
                </a:solidFill>
              </a:rPr>
              <a:t>WHAT IS AI?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822960"/>
            <a:ext cx="8229600" cy="960120"/>
          </a:xfrm>
          <a:prstGeom prst="rect">
            <a:avLst/>
          </a:prstGeom>
          <a:solidFill>
            <a:srgbClr val="1E1A6E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868680"/>
            <a:ext cx="79552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</a:rPr>
              <a:t>Artificial Intelligence (AI) is technology that lets computers learn from data and make decisions — like a very fast, tireless assistant that never sleeps.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65760" y="1965960"/>
            <a:ext cx="2651760" cy="2606040"/>
          </a:xfrm>
          <a:prstGeom prst="rect">
            <a:avLst/>
          </a:prstGeom>
          <a:solidFill>
            <a:srgbClr val="162052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965960"/>
            <a:ext cx="2651760" cy="54864"/>
          </a:xfrm>
          <a:prstGeom prst="rect">
            <a:avLst/>
          </a:prstGeom>
          <a:solidFill>
            <a:srgbClr val="06B6D4"/>
          </a:solidFill>
          <a:ln/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040" y="210312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57200" y="2651760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6B6D4"/>
                </a:solidFill>
              </a:rPr>
              <a:t>Learns from Data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502920" y="3035808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E8EEFF"/>
                </a:solidFill>
              </a:rPr>
              <a:t>AI studies millions of examples to find patterns — like how you learn from experience, but faster.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200400" y="1965960"/>
            <a:ext cx="2651760" cy="2606040"/>
          </a:xfrm>
          <a:prstGeom prst="rect">
            <a:avLst/>
          </a:prstGeom>
          <a:solidFill>
            <a:srgbClr val="162052"/>
          </a:solidFill>
          <a:ln/>
        </p:spPr>
      </p:sp>
      <p:sp>
        <p:nvSpPr>
          <p:cNvPr id="13" name="Shape 10"/>
          <p:cNvSpPr/>
          <p:nvPr/>
        </p:nvSpPr>
        <p:spPr>
          <a:xfrm>
            <a:off x="3200400" y="1965960"/>
            <a:ext cx="2651760" cy="54864"/>
          </a:xfrm>
          <a:prstGeom prst="rect">
            <a:avLst/>
          </a:prstGeom>
          <a:solidFill>
            <a:srgbClr val="06B6D4"/>
          </a:solidFill>
          <a:ln/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680" y="2103120"/>
            <a:ext cx="457200" cy="45720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291840" y="2651760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6B6D4"/>
                </a:solidFill>
              </a:rPr>
              <a:t>Understands Language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3337560" y="3035808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E8EEFF"/>
                </a:solidFill>
              </a:rPr>
              <a:t>Modern AI can read, write, summarise, and answer questions just like a human.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6035040" y="1965960"/>
            <a:ext cx="2651760" cy="2606040"/>
          </a:xfrm>
          <a:prstGeom prst="rect">
            <a:avLst/>
          </a:prstGeom>
          <a:solidFill>
            <a:srgbClr val="162052"/>
          </a:solidFill>
          <a:ln/>
        </p:spPr>
      </p:sp>
      <p:sp>
        <p:nvSpPr>
          <p:cNvPr id="18" name="Shape 14"/>
          <p:cNvSpPr/>
          <p:nvPr/>
        </p:nvSpPr>
        <p:spPr>
          <a:xfrm>
            <a:off x="6035040" y="1965960"/>
            <a:ext cx="2651760" cy="54864"/>
          </a:xfrm>
          <a:prstGeom prst="rect">
            <a:avLst/>
          </a:prstGeom>
          <a:solidFill>
            <a:srgbClr val="06B6D4"/>
          </a:solidFill>
          <a:ln/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2320" y="2103120"/>
            <a:ext cx="457200" cy="45720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126480" y="2651760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6B6D4"/>
                </a:solidFill>
              </a:rPr>
              <a:t>Solves Problems</a:t>
            </a:r>
            <a:endParaRPr lang="en-US" sz="1300" dirty="0"/>
          </a:p>
        </p:txBody>
      </p:sp>
      <p:sp>
        <p:nvSpPr>
          <p:cNvPr id="21" name="Text 16"/>
          <p:cNvSpPr/>
          <p:nvPr/>
        </p:nvSpPr>
        <p:spPr>
          <a:xfrm>
            <a:off x="6172200" y="3035808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E8EEFF"/>
                </a:solidFill>
              </a:rPr>
              <a:t>From writing code to generating images — AI completes tasks in seconds that once took hours.</a:t>
            </a:r>
            <a:endParaRPr lang="en-US" sz="1050" dirty="0"/>
          </a:p>
        </p:txBody>
      </p:sp>
      <p:sp>
        <p:nvSpPr>
          <p:cNvPr id="22" name="Text 17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F59E0B"/>
                </a:solidFill>
              </a:rPr>
              <a:t>💡  ChatGPT reached 100 million users in just 2 months — faster than any app in history.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3" name="Text 1"/>
          <p:cNvSpPr/>
          <p:nvPr/>
        </p:nvSpPr>
        <p:spPr>
          <a:xfrm>
            <a:off x="7772400" y="182880"/>
            <a:ext cx="10972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7C3AED">
                    <a:alpha val="85000"/>
                  </a:srgbClr>
                </a:solidFill>
              </a:rPr>
              <a:t>02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320040" y="256032"/>
            <a:ext cx="6400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06B6D4"/>
                </a:solidFill>
              </a:rPr>
              <a:t>HOW AI EMPOWERS STUDENTS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320040" y="621792"/>
            <a:ext cx="7315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1B4B"/>
                </a:solidFill>
              </a:rPr>
              <a:t>Tools available to you — right now, for free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274320" y="1188720"/>
            <a:ext cx="2743200" cy="1600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188720"/>
            <a:ext cx="2743200" cy="45720"/>
          </a:xfrm>
          <a:prstGeom prst="rect">
            <a:avLst/>
          </a:prstGeom>
          <a:solidFill>
            <a:srgbClr val="7C3AED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353312"/>
            <a:ext cx="365760" cy="36576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68680" y="1344168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1B4B"/>
                </a:solidFill>
              </a:rPr>
              <a:t>Writing &amp; Essays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384048" y="1783080"/>
            <a:ext cx="2523744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B5563"/>
                </a:solidFill>
              </a:rPr>
              <a:t>Draft, edit, and improve essays. Ask AI to explain concepts, suggest structure, or simplify complex ideas.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3200400" y="1188720"/>
            <a:ext cx="2743200" cy="1600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200400" y="1188720"/>
            <a:ext cx="2743200" cy="45720"/>
          </a:xfrm>
          <a:prstGeom prst="rect">
            <a:avLst/>
          </a:prstGeom>
          <a:solidFill>
            <a:srgbClr val="06B6D4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7560" y="1353312"/>
            <a:ext cx="365760" cy="36576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794760" y="1344168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1B4B"/>
                </a:solidFill>
              </a:rPr>
              <a:t>Research Assistant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3310128" y="1783080"/>
            <a:ext cx="2523744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B5563"/>
                </a:solidFill>
              </a:rPr>
              <a:t>Summarise long papers, find key points fast, and understand topics you've never studied before.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6126480" y="1188720"/>
            <a:ext cx="2743200" cy="1600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126480" y="1188720"/>
            <a:ext cx="2743200" cy="45720"/>
          </a:xfrm>
          <a:prstGeom prst="rect">
            <a:avLst/>
          </a:prstGeom>
          <a:solidFill>
            <a:srgbClr val="10B981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1353312"/>
            <a:ext cx="365760" cy="36576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720840" y="1344168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1B4B"/>
                </a:solidFill>
              </a:rPr>
              <a:t>Learn to Code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6236208" y="1783080"/>
            <a:ext cx="2523744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B5563"/>
                </a:solidFill>
              </a:rPr>
              <a:t>No CS background? Use AI to write, debug, and understand code. Build apps without years of training.</a:t>
            </a:r>
            <a:endParaRPr lang="en-US" sz="950" dirty="0"/>
          </a:p>
        </p:txBody>
      </p:sp>
      <p:sp>
        <p:nvSpPr>
          <p:cNvPr id="21" name="Shape 16"/>
          <p:cNvSpPr/>
          <p:nvPr/>
        </p:nvSpPr>
        <p:spPr>
          <a:xfrm>
            <a:off x="274320" y="3017520"/>
            <a:ext cx="2743200" cy="1600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274320" y="3017520"/>
            <a:ext cx="2743200" cy="45720"/>
          </a:xfrm>
          <a:prstGeom prst="rect">
            <a:avLst/>
          </a:prstGeom>
          <a:solidFill>
            <a:srgbClr val="F59E0B"/>
          </a:solidFill>
          <a:ln/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3182112"/>
            <a:ext cx="365760" cy="36576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868680" y="3172968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1B4B"/>
                </a:solidFill>
              </a:rPr>
              <a:t>Data &amp; Analysis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384048" y="3611880"/>
            <a:ext cx="2523744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B5563"/>
                </a:solidFill>
              </a:rPr>
              <a:t>Analyse survey data, interpret results, or create charts — for any course or project.</a:t>
            </a:r>
            <a:endParaRPr lang="en-US" sz="950" dirty="0"/>
          </a:p>
        </p:txBody>
      </p:sp>
      <p:sp>
        <p:nvSpPr>
          <p:cNvPr id="26" name="Shape 20"/>
          <p:cNvSpPr/>
          <p:nvPr/>
        </p:nvSpPr>
        <p:spPr>
          <a:xfrm>
            <a:off x="3200400" y="3017520"/>
            <a:ext cx="2743200" cy="1600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3200400" y="3017520"/>
            <a:ext cx="2743200" cy="45720"/>
          </a:xfrm>
          <a:prstGeom prst="rect">
            <a:avLst/>
          </a:prstGeom>
          <a:solidFill>
            <a:srgbClr val="F43F5E"/>
          </a:solidFill>
          <a:ln/>
        </p:spPr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7560" y="3182112"/>
            <a:ext cx="365760" cy="365760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3794760" y="3172968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1B4B"/>
                </a:solidFill>
              </a:rPr>
              <a:t>Idea Generation</a:t>
            </a:r>
            <a:endParaRPr lang="en-US" sz="1250" dirty="0"/>
          </a:p>
        </p:txBody>
      </p:sp>
      <p:sp>
        <p:nvSpPr>
          <p:cNvPr id="30" name="Text 23"/>
          <p:cNvSpPr/>
          <p:nvPr/>
        </p:nvSpPr>
        <p:spPr>
          <a:xfrm>
            <a:off x="3310128" y="3611880"/>
            <a:ext cx="2523744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B5563"/>
                </a:solidFill>
              </a:rPr>
              <a:t>Brainstorm business ideas, project concepts, or creative campaigns at lightning speed.</a:t>
            </a:r>
            <a:endParaRPr lang="en-US" sz="950" dirty="0"/>
          </a:p>
        </p:txBody>
      </p:sp>
      <p:sp>
        <p:nvSpPr>
          <p:cNvPr id="31" name="Shape 24"/>
          <p:cNvSpPr/>
          <p:nvPr/>
        </p:nvSpPr>
        <p:spPr>
          <a:xfrm>
            <a:off x="6126480" y="3017520"/>
            <a:ext cx="2743200" cy="1600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32" name="Shape 25"/>
          <p:cNvSpPr/>
          <p:nvPr/>
        </p:nvSpPr>
        <p:spPr>
          <a:xfrm>
            <a:off x="6126480" y="3017520"/>
            <a:ext cx="2743200" cy="45720"/>
          </a:xfrm>
          <a:prstGeom prst="rect">
            <a:avLst/>
          </a:prstGeom>
          <a:solidFill>
            <a:srgbClr val="7C3AED"/>
          </a:solidFill>
          <a:ln/>
        </p:spPr>
      </p:sp>
      <p:pic>
        <p:nvPicPr>
          <p:cNvPr id="3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3640" y="3182112"/>
            <a:ext cx="365760" cy="365760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6720840" y="3172968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1B4B"/>
                </a:solidFill>
              </a:rPr>
              <a:t>Study &amp; Revision</a:t>
            </a:r>
            <a:endParaRPr lang="en-US" sz="1250" dirty="0"/>
          </a:p>
        </p:txBody>
      </p:sp>
      <p:sp>
        <p:nvSpPr>
          <p:cNvPr id="35" name="Text 27"/>
          <p:cNvSpPr/>
          <p:nvPr/>
        </p:nvSpPr>
        <p:spPr>
          <a:xfrm>
            <a:off x="6236208" y="3611880"/>
            <a:ext cx="2523744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B5563"/>
                </a:solidFill>
              </a:rPr>
              <a:t>Create flashcards, practice questions, and personalised study plans tailored to your learning style.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0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828800" y="-1371600"/>
            <a:ext cx="5486400" cy="5486400"/>
          </a:xfrm>
          <a:prstGeom prst="ellipse">
            <a:avLst/>
          </a:prstGeom>
          <a:solidFill>
            <a:srgbClr val="7C3AED">
              <a:alpha val="15000"/>
            </a:srgbClr>
          </a:solidFill>
          <a:ln w="12700">
            <a:solidFill>
              <a:srgbClr val="7C3AED">
                <a:alpha val="1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1828800"/>
            <a:ext cx="3657600" cy="3657600"/>
          </a:xfrm>
          <a:prstGeom prst="ellipse">
            <a:avLst/>
          </a:prstGeom>
          <a:solidFill>
            <a:srgbClr val="06B6D4">
              <a:alpha val="12000"/>
            </a:srgbClr>
          </a:solidFill>
          <a:ln w="12700">
            <a:solidFill>
              <a:srgbClr val="06B6D4">
                <a:alpha val="12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0" y="2286000"/>
            <a:ext cx="3657600" cy="3657600"/>
          </a:xfrm>
          <a:prstGeom prst="ellipse">
            <a:avLst/>
          </a:prstGeom>
          <a:solidFill>
            <a:srgbClr val="F59E0B">
              <a:alpha val="12000"/>
            </a:srgbClr>
          </a:solidFill>
          <a:ln w="12700">
            <a:solidFill>
              <a:srgbClr val="F59E0B">
                <a:alpha val="12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4663440"/>
            <a:ext cx="54864" cy="54864"/>
          </a:xfrm>
          <a:prstGeom prst="ellipse">
            <a:avLst/>
          </a:prstGeom>
          <a:solidFill>
            <a:srgbClr val="7C3AED"/>
          </a:solidFill>
          <a:ln/>
        </p:spPr>
      </p:sp>
      <p:sp>
        <p:nvSpPr>
          <p:cNvPr id="6" name="Shape 4"/>
          <p:cNvSpPr/>
          <p:nvPr/>
        </p:nvSpPr>
        <p:spPr>
          <a:xfrm>
            <a:off x="1508760" y="4663440"/>
            <a:ext cx="54864" cy="54864"/>
          </a:xfrm>
          <a:prstGeom prst="ellipse">
            <a:avLst/>
          </a:prstGeom>
          <a:solidFill>
            <a:srgbClr val="7C3AED"/>
          </a:solidFill>
          <a:ln/>
        </p:spPr>
      </p:sp>
      <p:sp>
        <p:nvSpPr>
          <p:cNvPr id="7" name="Shape 5"/>
          <p:cNvSpPr/>
          <p:nvPr/>
        </p:nvSpPr>
        <p:spPr>
          <a:xfrm>
            <a:off x="2560320" y="4663440"/>
            <a:ext cx="54864" cy="54864"/>
          </a:xfrm>
          <a:prstGeom prst="ellipse">
            <a:avLst/>
          </a:prstGeom>
          <a:solidFill>
            <a:srgbClr val="7C3AED"/>
          </a:solidFill>
          <a:ln/>
        </p:spPr>
      </p:sp>
      <p:sp>
        <p:nvSpPr>
          <p:cNvPr id="8" name="Shape 6"/>
          <p:cNvSpPr/>
          <p:nvPr/>
        </p:nvSpPr>
        <p:spPr>
          <a:xfrm>
            <a:off x="3611880" y="4663440"/>
            <a:ext cx="54864" cy="54864"/>
          </a:xfrm>
          <a:prstGeom prst="ellipse">
            <a:avLst/>
          </a:prstGeom>
          <a:solidFill>
            <a:srgbClr val="7C3AED"/>
          </a:solidFill>
          <a:ln/>
        </p:spPr>
      </p:sp>
      <p:sp>
        <p:nvSpPr>
          <p:cNvPr id="9" name="Shape 7"/>
          <p:cNvSpPr/>
          <p:nvPr/>
        </p:nvSpPr>
        <p:spPr>
          <a:xfrm>
            <a:off x="4663440" y="4663440"/>
            <a:ext cx="54864" cy="54864"/>
          </a:xfrm>
          <a:prstGeom prst="ellipse">
            <a:avLst/>
          </a:prstGeom>
          <a:solidFill>
            <a:srgbClr val="06B6D4"/>
          </a:solidFill>
          <a:ln/>
        </p:spPr>
      </p:sp>
      <p:sp>
        <p:nvSpPr>
          <p:cNvPr id="10" name="Shape 8"/>
          <p:cNvSpPr/>
          <p:nvPr/>
        </p:nvSpPr>
        <p:spPr>
          <a:xfrm>
            <a:off x="5715000" y="4663440"/>
            <a:ext cx="54864" cy="54864"/>
          </a:xfrm>
          <a:prstGeom prst="ellipse">
            <a:avLst/>
          </a:prstGeom>
          <a:solidFill>
            <a:srgbClr val="06B6D4"/>
          </a:solidFill>
          <a:ln/>
        </p:spPr>
      </p:sp>
      <p:sp>
        <p:nvSpPr>
          <p:cNvPr id="11" name="Shape 9"/>
          <p:cNvSpPr/>
          <p:nvPr/>
        </p:nvSpPr>
        <p:spPr>
          <a:xfrm>
            <a:off x="6766560" y="4663440"/>
            <a:ext cx="54864" cy="54864"/>
          </a:xfrm>
          <a:prstGeom prst="ellipse">
            <a:avLst/>
          </a:prstGeom>
          <a:solidFill>
            <a:srgbClr val="06B6D4"/>
          </a:solidFill>
          <a:ln/>
        </p:spPr>
      </p:sp>
      <p:sp>
        <p:nvSpPr>
          <p:cNvPr id="12" name="Shape 10"/>
          <p:cNvSpPr/>
          <p:nvPr/>
        </p:nvSpPr>
        <p:spPr>
          <a:xfrm>
            <a:off x="7818120" y="4663440"/>
            <a:ext cx="54864" cy="54864"/>
          </a:xfrm>
          <a:prstGeom prst="ellipse">
            <a:avLst/>
          </a:prstGeom>
          <a:solidFill>
            <a:srgbClr val="06B6D4"/>
          </a:solidFill>
          <a:ln/>
        </p:spPr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0080"/>
            <a:ext cx="548640" cy="54864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457200" y="1188720"/>
            <a:ext cx="8229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"AI will not replace you.</a:t>
            </a:r>
            <a:endParaRPr lang="en-US" sz="3400" dirty="0"/>
          </a:p>
        </p:txBody>
      </p:sp>
      <p:sp>
        <p:nvSpPr>
          <p:cNvPr id="15" name="Text 12"/>
          <p:cNvSpPr/>
          <p:nvPr/>
        </p:nvSpPr>
        <p:spPr>
          <a:xfrm>
            <a:off x="457200" y="201168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6B6D4"/>
                </a:solidFill>
              </a:rPr>
              <a:t>But people who know how to use AI</a:t>
            </a:r>
            <a:endParaRPr lang="en-US" sz="3000" dirty="0"/>
          </a:p>
        </p:txBody>
      </p:sp>
      <p:sp>
        <p:nvSpPr>
          <p:cNvPr id="16" name="Text 13"/>
          <p:cNvSpPr/>
          <p:nvPr/>
        </p:nvSpPr>
        <p:spPr>
          <a:xfrm>
            <a:off x="457200" y="269748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i="1" dirty="0">
                <a:solidFill>
                  <a:srgbClr val="F59E0B"/>
                </a:solidFill>
              </a:rPr>
              <a:t>will replace people who don't."</a:t>
            </a:r>
            <a:endParaRPr lang="en-US" sz="3000" dirty="0"/>
          </a:p>
        </p:txBody>
      </p:sp>
      <p:sp>
        <p:nvSpPr>
          <p:cNvPr id="17" name="Shape 14"/>
          <p:cNvSpPr/>
          <p:nvPr/>
        </p:nvSpPr>
        <p:spPr>
          <a:xfrm>
            <a:off x="3886200" y="3547872"/>
            <a:ext cx="1371600" cy="36576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18" name="Text 15"/>
          <p:cNvSpPr/>
          <p:nvPr/>
        </p:nvSpPr>
        <p:spPr>
          <a:xfrm>
            <a:off x="457200" y="36576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94A3B8"/>
                </a:solidFill>
              </a:rPr>
              <a:t>— The AI Reality Check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457200" y="3822192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E8EEFF"/>
                </a:solidFill>
              </a:rPr>
              <a:t>This is not a warning. This is an invitation.</a:t>
            </a:r>
            <a:endParaRPr lang="en-US" sz="1300" dirty="0"/>
          </a:p>
        </p:txBody>
      </p:sp>
      <p:sp>
        <p:nvSpPr>
          <p:cNvPr id="21" name="Shape 9"/>
          <p:cNvSpPr/>
          <p:nvPr/>
        </p:nvSpPr>
        <p:spPr>
          <a:xfrm>
            <a:off x="3200400" y="4271554"/>
            <a:ext cx="3291840" cy="548640"/>
          </a:xfrm>
          <a:prstGeom prst="roundRect">
            <a:avLst>
              <a:gd name="adj" fmla="val 13333"/>
            </a:avLst>
          </a:prstGeom>
          <a:solidFill>
            <a:srgbClr val="7C3AED">
              <a:alpha val="30000"/>
            </a:srgbClr>
          </a:solidFill>
          <a:ln w="12700">
            <a:solidFill>
              <a:srgbClr val="A78BFA">
                <a:alpha val="60000"/>
              </a:srgbClr>
            </a:solidFill>
            <a:prstDash val="solid"/>
          </a:ln>
        </p:spPr>
      </p:sp>
      <p:sp>
        <p:nvSpPr>
          <p:cNvPr id="22" name="Text 10"/>
          <p:cNvSpPr/>
          <p:nvPr/>
        </p:nvSpPr>
        <p:spPr>
          <a:xfrm>
            <a:off x="3200400" y="4271554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Your skills + AI = Unstoppable</a:t>
            </a:r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0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0" y="2743200"/>
            <a:ext cx="2743200" cy="2743200"/>
          </a:xfrm>
          <a:prstGeom prst="ellipse">
            <a:avLst/>
          </a:prstGeom>
          <a:solidFill>
            <a:srgbClr val="F59E0B">
              <a:alpha val="12000"/>
            </a:srgbClr>
          </a:solidFill>
          <a:ln w="12700">
            <a:solidFill>
              <a:srgbClr val="F59E0B">
                <a:alpha val="12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82880"/>
            <a:ext cx="914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59E0B">
                    <a:alpha val="65000"/>
                  </a:srgbClr>
                </a:solidFill>
              </a:rPr>
              <a:t>03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256032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kern="0" spc="300" dirty="0">
                <a:solidFill>
                  <a:srgbClr val="F59E0B"/>
                </a:solidFill>
              </a:rPr>
              <a:t>SKILLS THE AI ERA DEMANDS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What to invest your time in — starting now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365760" y="1234440"/>
            <a:ext cx="4114800" cy="1115568"/>
          </a:xfrm>
          <a:prstGeom prst="rect">
            <a:avLst/>
          </a:prstGeom>
          <a:solidFill>
            <a:srgbClr val="162052"/>
          </a:solidFill>
          <a:ln/>
        </p:spPr>
      </p:sp>
      <p:sp>
        <p:nvSpPr>
          <p:cNvPr id="7" name="Shape 5"/>
          <p:cNvSpPr/>
          <p:nvPr/>
        </p:nvSpPr>
        <p:spPr>
          <a:xfrm>
            <a:off x="365760" y="1234440"/>
            <a:ext cx="64008" cy="1115568"/>
          </a:xfrm>
          <a:prstGeom prst="rect">
            <a:avLst/>
          </a:prstGeom>
          <a:solidFill>
            <a:srgbClr val="7C3AED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1554480"/>
            <a:ext cx="411480" cy="4114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51560" y="1325880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</a:rPr>
              <a:t>AI Literacy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1051560" y="1673352"/>
            <a:ext cx="32918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8EEFF"/>
                </a:solidFill>
              </a:rPr>
              <a:t>Understand what AI can and can't do. Know the tools.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754880" y="1234440"/>
            <a:ext cx="4114800" cy="1115568"/>
          </a:xfrm>
          <a:prstGeom prst="rect">
            <a:avLst/>
          </a:prstGeom>
          <a:solidFill>
            <a:srgbClr val="162052"/>
          </a:solidFill>
          <a:ln/>
        </p:spPr>
      </p:sp>
      <p:sp>
        <p:nvSpPr>
          <p:cNvPr id="12" name="Shape 9"/>
          <p:cNvSpPr/>
          <p:nvPr/>
        </p:nvSpPr>
        <p:spPr>
          <a:xfrm>
            <a:off x="4754880" y="1234440"/>
            <a:ext cx="64008" cy="1115568"/>
          </a:xfrm>
          <a:prstGeom prst="rect">
            <a:avLst/>
          </a:prstGeom>
          <a:solidFill>
            <a:srgbClr val="06B6D4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9472" y="1554480"/>
            <a:ext cx="411480" cy="41148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440680" y="1325880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</a:rPr>
              <a:t>Critical Thinking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5440680" y="1673352"/>
            <a:ext cx="32918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8EEFF"/>
                </a:solidFill>
              </a:rPr>
              <a:t>AI gives answers. Humans decide if they're right.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365760" y="2514600"/>
            <a:ext cx="4114800" cy="1115568"/>
          </a:xfrm>
          <a:prstGeom prst="rect">
            <a:avLst/>
          </a:prstGeom>
          <a:solidFill>
            <a:srgbClr val="162052"/>
          </a:solidFill>
          <a:ln/>
        </p:spPr>
      </p:sp>
      <p:sp>
        <p:nvSpPr>
          <p:cNvPr id="17" name="Shape 13"/>
          <p:cNvSpPr/>
          <p:nvPr/>
        </p:nvSpPr>
        <p:spPr>
          <a:xfrm>
            <a:off x="365760" y="2514600"/>
            <a:ext cx="64008" cy="1115568"/>
          </a:xfrm>
          <a:prstGeom prst="rect">
            <a:avLst/>
          </a:prstGeom>
          <a:solidFill>
            <a:srgbClr val="10B981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352" y="2834640"/>
            <a:ext cx="411480" cy="41148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051560" y="2606040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</a:rPr>
              <a:t>Prompt Engineering</a:t>
            </a:r>
            <a:endParaRPr lang="en-US" sz="1350" dirty="0"/>
          </a:p>
        </p:txBody>
      </p:sp>
      <p:sp>
        <p:nvSpPr>
          <p:cNvPr id="20" name="Text 15"/>
          <p:cNvSpPr/>
          <p:nvPr/>
        </p:nvSpPr>
        <p:spPr>
          <a:xfrm>
            <a:off x="1051560" y="2953512"/>
            <a:ext cx="32918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8EEFF"/>
                </a:solidFill>
              </a:rPr>
              <a:t>How you ask AI matters. Better questions = better results.</a:t>
            </a:r>
            <a:endParaRPr lang="en-US" sz="1000" dirty="0"/>
          </a:p>
        </p:txBody>
      </p:sp>
      <p:sp>
        <p:nvSpPr>
          <p:cNvPr id="21" name="Shape 16"/>
          <p:cNvSpPr/>
          <p:nvPr/>
        </p:nvSpPr>
        <p:spPr>
          <a:xfrm>
            <a:off x="4754880" y="2514600"/>
            <a:ext cx="4114800" cy="1115568"/>
          </a:xfrm>
          <a:prstGeom prst="rect">
            <a:avLst/>
          </a:prstGeom>
          <a:solidFill>
            <a:srgbClr val="162052"/>
          </a:solidFill>
          <a:ln/>
        </p:spPr>
      </p:sp>
      <p:sp>
        <p:nvSpPr>
          <p:cNvPr id="22" name="Shape 17"/>
          <p:cNvSpPr/>
          <p:nvPr/>
        </p:nvSpPr>
        <p:spPr>
          <a:xfrm>
            <a:off x="4754880" y="2514600"/>
            <a:ext cx="64008" cy="1115568"/>
          </a:xfrm>
          <a:prstGeom prst="rect">
            <a:avLst/>
          </a:prstGeom>
          <a:solidFill>
            <a:srgbClr val="F59E0B"/>
          </a:solidFill>
          <a:ln/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9472" y="2834640"/>
            <a:ext cx="411480" cy="41148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5440680" y="2606040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</a:rPr>
              <a:t>Data Interpretation</a:t>
            </a:r>
            <a:endParaRPr lang="en-US" sz="1350" dirty="0"/>
          </a:p>
        </p:txBody>
      </p:sp>
      <p:sp>
        <p:nvSpPr>
          <p:cNvPr id="25" name="Text 19"/>
          <p:cNvSpPr/>
          <p:nvPr/>
        </p:nvSpPr>
        <p:spPr>
          <a:xfrm>
            <a:off x="5440680" y="2953512"/>
            <a:ext cx="32918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8EEFF"/>
                </a:solidFill>
              </a:rPr>
              <a:t>Read and question data. AI produces data; you interpret it.</a:t>
            </a:r>
            <a:endParaRPr lang="en-US" sz="1000" dirty="0"/>
          </a:p>
        </p:txBody>
      </p:sp>
      <p:sp>
        <p:nvSpPr>
          <p:cNvPr id="26" name="Shape 20"/>
          <p:cNvSpPr/>
          <p:nvPr/>
        </p:nvSpPr>
        <p:spPr>
          <a:xfrm>
            <a:off x="365760" y="3794760"/>
            <a:ext cx="4114800" cy="1115568"/>
          </a:xfrm>
          <a:prstGeom prst="rect">
            <a:avLst/>
          </a:prstGeom>
          <a:solidFill>
            <a:srgbClr val="162052"/>
          </a:solidFill>
          <a:ln/>
        </p:spPr>
      </p:sp>
      <p:sp>
        <p:nvSpPr>
          <p:cNvPr id="27" name="Shape 21"/>
          <p:cNvSpPr/>
          <p:nvPr/>
        </p:nvSpPr>
        <p:spPr>
          <a:xfrm>
            <a:off x="365760" y="3794760"/>
            <a:ext cx="64008" cy="1115568"/>
          </a:xfrm>
          <a:prstGeom prst="rect">
            <a:avLst/>
          </a:prstGeom>
          <a:solidFill>
            <a:srgbClr val="F43F5E"/>
          </a:solidFill>
          <a:ln/>
        </p:spPr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352" y="4114800"/>
            <a:ext cx="411480" cy="411480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1051560" y="3886200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</a:rPr>
              <a:t>Communication</a:t>
            </a:r>
            <a:endParaRPr lang="en-US" sz="1350" dirty="0"/>
          </a:p>
        </p:txBody>
      </p:sp>
      <p:sp>
        <p:nvSpPr>
          <p:cNvPr id="30" name="Text 23"/>
          <p:cNvSpPr/>
          <p:nvPr/>
        </p:nvSpPr>
        <p:spPr>
          <a:xfrm>
            <a:off x="1051560" y="4233672"/>
            <a:ext cx="32918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8EEFF"/>
                </a:solidFill>
              </a:rPr>
              <a:t>AI can write, but human connection &amp; storytelling still wins.</a:t>
            </a:r>
            <a:endParaRPr lang="en-US" sz="1000" dirty="0"/>
          </a:p>
        </p:txBody>
      </p:sp>
      <p:sp>
        <p:nvSpPr>
          <p:cNvPr id="31" name="Shape 24"/>
          <p:cNvSpPr/>
          <p:nvPr/>
        </p:nvSpPr>
        <p:spPr>
          <a:xfrm>
            <a:off x="4754880" y="3794760"/>
            <a:ext cx="4114800" cy="1115568"/>
          </a:xfrm>
          <a:prstGeom prst="rect">
            <a:avLst/>
          </a:prstGeom>
          <a:solidFill>
            <a:srgbClr val="162052"/>
          </a:solidFill>
          <a:ln/>
        </p:spPr>
      </p:sp>
      <p:sp>
        <p:nvSpPr>
          <p:cNvPr id="32" name="Shape 25"/>
          <p:cNvSpPr/>
          <p:nvPr/>
        </p:nvSpPr>
        <p:spPr>
          <a:xfrm>
            <a:off x="4754880" y="3794760"/>
            <a:ext cx="64008" cy="1115568"/>
          </a:xfrm>
          <a:prstGeom prst="rect">
            <a:avLst/>
          </a:prstGeom>
          <a:solidFill>
            <a:srgbClr val="A78BFA"/>
          </a:solidFill>
          <a:ln/>
        </p:spPr>
      </p:sp>
      <p:pic>
        <p:nvPicPr>
          <p:cNvPr id="3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9472" y="4114800"/>
            <a:ext cx="411480" cy="411480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5440680" y="3886200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</a:rPr>
              <a:t>Adaptability</a:t>
            </a:r>
            <a:endParaRPr lang="en-US" sz="1350" dirty="0"/>
          </a:p>
        </p:txBody>
      </p:sp>
      <p:sp>
        <p:nvSpPr>
          <p:cNvPr id="35" name="Text 27"/>
          <p:cNvSpPr/>
          <p:nvPr/>
        </p:nvSpPr>
        <p:spPr>
          <a:xfrm>
            <a:off x="5440680" y="4233672"/>
            <a:ext cx="32918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8EEFF"/>
                </a:solidFill>
              </a:rPr>
              <a:t>The tools will keep changing. Your ability to learn fast is gold.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7772400" y="182880"/>
            <a:ext cx="10972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F59E0B">
                    <a:alpha val="80000"/>
                  </a:srgbClr>
                </a:solidFill>
              </a:rPr>
              <a:t>04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320040" y="256032"/>
            <a:ext cx="6400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F59E0B"/>
                </a:solidFill>
              </a:rPr>
              <a:t>THE MINDSET SHIFT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320040" y="621792"/>
            <a:ext cx="7315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1B4B"/>
                </a:solidFill>
              </a:rPr>
              <a:t>From Fear to Opportunity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274320" y="1188720"/>
            <a:ext cx="4206240" cy="3657600"/>
          </a:xfrm>
          <a:prstGeom prst="rect">
            <a:avLst/>
          </a:prstGeom>
          <a:solidFill>
            <a:srgbClr val="FFF1F2"/>
          </a:solidFill>
          <a:ln/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188720"/>
            <a:ext cx="4206240" cy="45720"/>
          </a:xfrm>
          <a:prstGeom prst="rect">
            <a:avLst/>
          </a:prstGeom>
          <a:solidFill>
            <a:srgbClr val="F43F5E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261872"/>
            <a:ext cx="3840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43F5E"/>
                </a:solidFill>
              </a:rPr>
              <a:t>❌  Old Mindset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75488" y="2002536"/>
            <a:ext cx="91440" cy="91440"/>
          </a:xfrm>
          <a:prstGeom prst="ellipse">
            <a:avLst/>
          </a:prstGeom>
          <a:solidFill>
            <a:srgbClr val="F43F5E"/>
          </a:solidFill>
          <a:ln/>
        </p:spPr>
      </p:sp>
      <p:sp>
        <p:nvSpPr>
          <p:cNvPr id="10" name="Text 8"/>
          <p:cNvSpPr/>
          <p:nvPr/>
        </p:nvSpPr>
        <p:spPr>
          <a:xfrm>
            <a:off x="658368" y="182880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1B4B"/>
                </a:solidFill>
              </a:rPr>
              <a:t>"AI will take my job"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75488" y="2532888"/>
            <a:ext cx="91440" cy="91440"/>
          </a:xfrm>
          <a:prstGeom prst="ellipse">
            <a:avLst/>
          </a:prstGeom>
          <a:solidFill>
            <a:srgbClr val="F43F5E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2359152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1B4B"/>
                </a:solidFill>
              </a:rPr>
              <a:t>"I don't need to learn this"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75488" y="3063240"/>
            <a:ext cx="91440" cy="91440"/>
          </a:xfrm>
          <a:prstGeom prst="ellipse">
            <a:avLst/>
          </a:prstGeom>
          <a:solidFill>
            <a:srgbClr val="F43F5E"/>
          </a:solidFill>
          <a:ln/>
        </p:spPr>
      </p:sp>
      <p:sp>
        <p:nvSpPr>
          <p:cNvPr id="14" name="Text 12"/>
          <p:cNvSpPr/>
          <p:nvPr/>
        </p:nvSpPr>
        <p:spPr>
          <a:xfrm>
            <a:off x="658368" y="2889504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1B4B"/>
                </a:solidFill>
              </a:rPr>
              <a:t>"AI is only for tech people"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75488" y="3593592"/>
            <a:ext cx="91440" cy="91440"/>
          </a:xfrm>
          <a:prstGeom prst="ellipse">
            <a:avLst/>
          </a:prstGeom>
          <a:solidFill>
            <a:srgbClr val="F43F5E"/>
          </a:solidFill>
          <a:ln/>
        </p:spPr>
      </p:sp>
      <p:sp>
        <p:nvSpPr>
          <p:cNvPr id="16" name="Text 14"/>
          <p:cNvSpPr/>
          <p:nvPr/>
        </p:nvSpPr>
        <p:spPr>
          <a:xfrm>
            <a:off x="658368" y="3419856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1B4B"/>
                </a:solidFill>
              </a:rPr>
              <a:t>"It will do all the work for me"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475488" y="4123944"/>
            <a:ext cx="91440" cy="91440"/>
          </a:xfrm>
          <a:prstGeom prst="ellipse">
            <a:avLst/>
          </a:prstGeom>
          <a:solidFill>
            <a:srgbClr val="F43F5E"/>
          </a:solidFill>
          <a:ln/>
        </p:spPr>
      </p:sp>
      <p:sp>
        <p:nvSpPr>
          <p:cNvPr id="18" name="Text 16"/>
          <p:cNvSpPr/>
          <p:nvPr/>
        </p:nvSpPr>
        <p:spPr>
          <a:xfrm>
            <a:off x="658368" y="3950208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1B4B"/>
                </a:solidFill>
              </a:rPr>
              <a:t>"I'm scared of getting it wrong"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754880" y="1188720"/>
            <a:ext cx="4206240" cy="3657600"/>
          </a:xfrm>
          <a:prstGeom prst="rect">
            <a:avLst/>
          </a:prstGeom>
          <a:solidFill>
            <a:srgbClr val="F0FDF4"/>
          </a:solidFill>
          <a:ln/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754880" y="1188720"/>
            <a:ext cx="4206240" cy="45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21" name="Text 19"/>
          <p:cNvSpPr/>
          <p:nvPr/>
        </p:nvSpPr>
        <p:spPr>
          <a:xfrm>
            <a:off x="4937760" y="1261872"/>
            <a:ext cx="3840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B981"/>
                </a:solidFill>
              </a:rPr>
              <a:t>✅  New Mindset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4956048" y="2002536"/>
            <a:ext cx="91440" cy="914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3" name="Text 21"/>
          <p:cNvSpPr/>
          <p:nvPr/>
        </p:nvSpPr>
        <p:spPr>
          <a:xfrm>
            <a:off x="5138928" y="182880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1B4B"/>
                </a:solidFill>
              </a:rPr>
              <a:t>"AI is a tool — I am the strategist"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956048" y="2532888"/>
            <a:ext cx="91440" cy="914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5" name="Text 23"/>
          <p:cNvSpPr/>
          <p:nvPr/>
        </p:nvSpPr>
        <p:spPr>
          <a:xfrm>
            <a:off x="5138928" y="2359152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1B4B"/>
                </a:solidFill>
              </a:rPr>
              <a:t>"I will learn this before others do"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4956048" y="3063240"/>
            <a:ext cx="91440" cy="914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7" name="Text 25"/>
          <p:cNvSpPr/>
          <p:nvPr/>
        </p:nvSpPr>
        <p:spPr>
          <a:xfrm>
            <a:off x="5138928" y="2889504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1B4B"/>
                </a:solidFill>
              </a:rPr>
              <a:t>"Any student can master AI tools"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4956048" y="3593592"/>
            <a:ext cx="91440" cy="914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9" name="Text 27"/>
          <p:cNvSpPr/>
          <p:nvPr/>
        </p:nvSpPr>
        <p:spPr>
          <a:xfrm>
            <a:off x="5138928" y="3419856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1B4B"/>
                </a:solidFill>
              </a:rPr>
              <a:t>"AI amplifies my effort and ideas"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4956048" y="4123944"/>
            <a:ext cx="91440" cy="914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31" name="Text 29"/>
          <p:cNvSpPr/>
          <p:nvPr/>
        </p:nvSpPr>
        <p:spPr>
          <a:xfrm>
            <a:off x="5138928" y="3950208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1B4B"/>
                </a:solidFill>
              </a:rPr>
              <a:t>"Mistakes with AI are just learning"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4407408" y="2606040"/>
            <a:ext cx="329184" cy="73152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33" name="Shape 31"/>
          <p:cNvSpPr/>
          <p:nvPr/>
        </p:nvSpPr>
        <p:spPr>
          <a:xfrm>
            <a:off x="4544568" y="2468880"/>
            <a:ext cx="73152" cy="347472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34" name="Text 32"/>
          <p:cNvSpPr/>
          <p:nvPr/>
        </p:nvSpPr>
        <p:spPr>
          <a:xfrm>
            <a:off x="4343400" y="2468880"/>
            <a:ext cx="457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7C3AED"/>
                </a:solidFill>
              </a:rPr>
              <a:t>→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6B6D4"/>
          </a:solidFill>
          <a:ln w="12700">
            <a:solidFill>
              <a:srgbClr val="06B6D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4320" y="274320"/>
            <a:ext cx="1645920" cy="274320"/>
          </a:xfrm>
          <a:prstGeom prst="roundRect">
            <a:avLst>
              <a:gd name="adj" fmla="val 16667"/>
            </a:avLst>
          </a:prstGeom>
          <a:solidFill>
            <a:srgbClr val="E0F7FA"/>
          </a:solidFill>
          <a:ln w="12700">
            <a:solidFill>
              <a:srgbClr val="06B6D4">
                <a:alpha val="50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2743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kern="0" spc="200" dirty="0">
                <a:solidFill>
                  <a:srgbClr val="06B6D4"/>
                </a:solidFill>
              </a:rPr>
              <a:t>TOOLS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274320" y="640080"/>
            <a:ext cx="8595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b="1" dirty="0">
                <a:solidFill>
                  <a:srgbClr val="0F17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 Powerful AI Tools You Should Use</a:t>
            </a:r>
            <a:endParaRPr lang="en-US" sz="2600" dirty="0">
              <a:solidFill>
                <a:prstClr val="black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274320" y="1170432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00" i="1" dirty="0">
                <a:solidFill>
                  <a:srgbClr val="64748B"/>
                </a:solidFill>
              </a:rPr>
              <a:t>Free &amp; easy-to-use tools to supercharge your student life</a:t>
            </a:r>
            <a:endParaRPr lang="en-US" sz="1200" dirty="0">
              <a:solidFill>
                <a:prstClr val="black"/>
              </a:solidFill>
            </a:endParaRPr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/>
          </p:nvPr>
        </p:nvGraphicFramePr>
        <p:xfrm>
          <a:off x="274320" y="1572768"/>
          <a:ext cx="8595360" cy="3419856"/>
        </p:xfrm>
        <a:graphic>
          <a:graphicData uri="http://schemas.openxmlformats.org/drawingml/2006/table">
            <a:tbl>
              <a:tblPr/>
              <a:tblGrid>
                <a:gridCol w="1554480"/>
                <a:gridCol w="2011680"/>
                <a:gridCol w="2560320"/>
                <a:gridCol w="2468880"/>
              </a:tblGrid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AI Tool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3A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Category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3A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Best For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3A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Link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3AED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0F172A"/>
                          </a:solidFill>
                        </a:rPr>
                        <a:t>ChatGPT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</a:rPr>
                        <a:t>Text &amp; Image Generation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</a:rPr>
                        <a:t>Writing, coding, brainstorming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u="sng" dirty="0">
                          <a:solidFill>
                            <a:srgbClr val="7C3AED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chatgpt.com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0F172A"/>
                          </a:solidFill>
                        </a:rPr>
                        <a:t>Claude AI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0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</a:rPr>
                        <a:t>Text &amp; Analysis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0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</a:rPr>
                        <a:t>Long documents, essays, research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0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u="sng" dirty="0">
                          <a:solidFill>
                            <a:srgbClr val="7C3AED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claude.ai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0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0F172A"/>
                          </a:solidFill>
                        </a:rPr>
                        <a:t>Google Gemini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</a:rPr>
                        <a:t>Text, Image &amp; Search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</a:rPr>
                        <a:t>Research, Google integration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u="sng" dirty="0">
                          <a:solidFill>
                            <a:srgbClr val="7C3AED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gemini.google.com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0F172A"/>
                          </a:solidFill>
                        </a:rPr>
                        <a:t>NotebookLM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0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</a:rPr>
                        <a:t>Research &amp; Notes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0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</a:rPr>
                        <a:t>Studying, summarizing PDFs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0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u="sng" dirty="0">
                          <a:solidFill>
                            <a:srgbClr val="7C3AED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notebooklm.google.com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0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0F172A"/>
                          </a:solidFill>
                        </a:rPr>
                        <a:t>Perplexity AI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</a:rPr>
                        <a:t>AI Search Engine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</a:rPr>
                        <a:t>Fast, cited research answers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u="sng" dirty="0">
                          <a:solidFill>
                            <a:srgbClr val="7C3AED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perplexity.ai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0F172A"/>
                          </a:solidFill>
                        </a:rPr>
                        <a:t>Canva AI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0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</a:rPr>
                        <a:t>Design &amp; Visuals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0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</a:rPr>
                        <a:t>Posters, slides, social media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0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u="sng" dirty="0">
                          <a:solidFill>
                            <a:srgbClr val="7C3AED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canva.com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0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0F172A"/>
                          </a:solidFill>
                        </a:rPr>
                        <a:t>Gamma.app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</a:rPr>
                        <a:t>Presentations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</a:rPr>
                        <a:t>Auto-generate slide decks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u="sng" dirty="0">
                          <a:solidFill>
                            <a:srgbClr val="7C3AED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gamma.app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0F172A"/>
                          </a:solidFill>
                        </a:rPr>
                        <a:t>Grammarly AI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0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</a:rPr>
                        <a:t>Writing Assistant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0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</a:rPr>
                        <a:t>Grammar, tone, clarity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0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u="sng" dirty="0">
                          <a:solidFill>
                            <a:srgbClr val="7C3AED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grammarly.com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0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0F172A"/>
                          </a:solidFill>
                        </a:rPr>
                        <a:t>Runway ML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</a:rPr>
                        <a:t>Video Generation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</a:rPr>
                        <a:t>AI video editing &amp; creation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u="sng" dirty="0">
                          <a:solidFill>
                            <a:srgbClr val="7C3AED"/>
                          </a:solidFill>
                          <a:hlinkClick r:id="rId11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runwayml.com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0F172A"/>
                          </a:solidFill>
                        </a:rPr>
                        <a:t>Notion AI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0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</a:rPr>
                        <a:t>Productivity &amp; Notes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0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</a:rPr>
                        <a:t>Study notes, task management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0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u="sng" dirty="0">
                          <a:solidFill>
                            <a:srgbClr val="7C3AED"/>
                          </a:solidFill>
                          <a:hlinkClick r:id="rId1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notion.so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0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652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4320" y="274320"/>
            <a:ext cx="1828800" cy="274320"/>
          </a:xfrm>
          <a:prstGeom prst="roundRect">
            <a:avLst>
              <a:gd name="adj" fmla="val 16667"/>
            </a:avLst>
          </a:prstGeom>
          <a:solidFill>
            <a:srgbClr val="D1FAE5"/>
          </a:solidFill>
          <a:ln w="12700">
            <a:solidFill>
              <a:srgbClr val="10B981">
                <a:alpha val="50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2743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kern="0" spc="200" dirty="0">
                <a:solidFill>
                  <a:srgbClr val="10B981"/>
                </a:solidFill>
              </a:rPr>
              <a:t>STUDY SMART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274320" y="640080"/>
            <a:ext cx="8595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b="1" dirty="0">
                <a:solidFill>
                  <a:srgbClr val="0F17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How Students Can Use AI to Study Better</a:t>
            </a:r>
            <a:endParaRPr lang="en-US" sz="2600" dirty="0">
              <a:solidFill>
                <a:prstClr val="black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274320" y="1371600"/>
            <a:ext cx="2788920" cy="15087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371600"/>
            <a:ext cx="2788920" cy="4572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4320" y="1444752"/>
            <a:ext cx="640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200" dirty="0">
                <a:solidFill>
                  <a:srgbClr val="000000"/>
                </a:solidFill>
              </a:rPr>
              <a:t>📚</a:t>
            </a: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868680" y="146304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50" b="1" dirty="0">
                <a:solidFill>
                  <a:srgbClr val="0F172A"/>
                </a:solidFill>
              </a:rPr>
              <a:t>Summarise Textbooks</a:t>
            </a:r>
            <a:endParaRPr lang="en-US" sz="1150" dirty="0">
              <a:solidFill>
                <a:prstClr val="black"/>
              </a:solidFill>
            </a:endParaRPr>
          </a:p>
        </p:txBody>
      </p:sp>
      <p:sp>
        <p:nvSpPr>
          <p:cNvPr id="10" name="Text 8"/>
          <p:cNvSpPr/>
          <p:nvPr/>
        </p:nvSpPr>
        <p:spPr>
          <a:xfrm>
            <a:off x="384048" y="1874520"/>
            <a:ext cx="26060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00" dirty="0">
                <a:solidFill>
                  <a:srgbClr val="64748B"/>
                </a:solidFill>
              </a:rPr>
              <a:t>Paste long chapters into ChatGPT or NotebookLM and get clear summaries in seconds.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11" name="Shape 9"/>
          <p:cNvSpPr/>
          <p:nvPr/>
        </p:nvSpPr>
        <p:spPr>
          <a:xfrm>
            <a:off x="3246120" y="1371600"/>
            <a:ext cx="2788920" cy="15087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246120" y="1371600"/>
            <a:ext cx="2788920" cy="4572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46120" y="1444752"/>
            <a:ext cx="640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200" dirty="0">
                <a:solidFill>
                  <a:srgbClr val="000000"/>
                </a:solidFill>
              </a:rPr>
              <a:t>✍️</a:t>
            </a: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14" name="Text 12"/>
          <p:cNvSpPr/>
          <p:nvPr/>
        </p:nvSpPr>
        <p:spPr>
          <a:xfrm>
            <a:off x="3840480" y="146304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50" b="1" dirty="0">
                <a:solidFill>
                  <a:srgbClr val="0F172A"/>
                </a:solidFill>
              </a:rPr>
              <a:t>Essay &amp; Report Writing</a:t>
            </a:r>
            <a:endParaRPr lang="en-US" sz="1150" dirty="0">
              <a:solidFill>
                <a:prstClr val="black"/>
              </a:solidFill>
            </a:endParaRPr>
          </a:p>
        </p:txBody>
      </p:sp>
      <p:sp>
        <p:nvSpPr>
          <p:cNvPr id="15" name="Text 13"/>
          <p:cNvSpPr/>
          <p:nvPr/>
        </p:nvSpPr>
        <p:spPr>
          <a:xfrm>
            <a:off x="3355848" y="1874520"/>
            <a:ext cx="26060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00" dirty="0">
                <a:solidFill>
                  <a:srgbClr val="64748B"/>
                </a:solidFill>
              </a:rPr>
              <a:t>Use AI to brainstorm ideas, create outlines, and improve your writing structure.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217920" y="1371600"/>
            <a:ext cx="2788920" cy="15087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217920" y="1371600"/>
            <a:ext cx="2788920" cy="4572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217920" y="1444752"/>
            <a:ext cx="640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200" dirty="0">
                <a:solidFill>
                  <a:srgbClr val="000000"/>
                </a:solidFill>
              </a:rPr>
              <a:t>🧮</a:t>
            </a: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19" name="Text 17"/>
          <p:cNvSpPr/>
          <p:nvPr/>
        </p:nvSpPr>
        <p:spPr>
          <a:xfrm>
            <a:off x="6812280" y="146304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50" b="1" dirty="0">
                <a:solidFill>
                  <a:srgbClr val="0F172A"/>
                </a:solidFill>
              </a:rPr>
              <a:t>Solve &amp; Explain Problems</a:t>
            </a:r>
            <a:endParaRPr lang="en-US" sz="1150" dirty="0">
              <a:solidFill>
                <a:prstClr val="black"/>
              </a:solidFill>
            </a:endParaRPr>
          </a:p>
        </p:txBody>
      </p:sp>
      <p:sp>
        <p:nvSpPr>
          <p:cNvPr id="20" name="Text 18"/>
          <p:cNvSpPr/>
          <p:nvPr/>
        </p:nvSpPr>
        <p:spPr>
          <a:xfrm>
            <a:off x="6327648" y="1874520"/>
            <a:ext cx="26060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00" dirty="0">
                <a:solidFill>
                  <a:srgbClr val="64748B"/>
                </a:solidFill>
              </a:rPr>
              <a:t>Ask AI to explain math, science, or coding problems step-by-step in simple terms.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21" name="Shape 19"/>
          <p:cNvSpPr/>
          <p:nvPr/>
        </p:nvSpPr>
        <p:spPr>
          <a:xfrm>
            <a:off x="274320" y="3063240"/>
            <a:ext cx="2788920" cy="15087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274320" y="3063240"/>
            <a:ext cx="2788920" cy="4572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74320" y="3136392"/>
            <a:ext cx="640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200" dirty="0">
                <a:solidFill>
                  <a:srgbClr val="000000"/>
                </a:solidFill>
              </a:rPr>
              <a:t>🎯</a:t>
            </a: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24" name="Text 22"/>
          <p:cNvSpPr/>
          <p:nvPr/>
        </p:nvSpPr>
        <p:spPr>
          <a:xfrm>
            <a:off x="868680" y="315468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50" b="1" dirty="0">
                <a:solidFill>
                  <a:srgbClr val="0F172A"/>
                </a:solidFill>
              </a:rPr>
              <a:t>Create Study Plans</a:t>
            </a:r>
            <a:endParaRPr lang="en-US" sz="1150" dirty="0">
              <a:solidFill>
                <a:prstClr val="black"/>
              </a:solidFill>
            </a:endParaRPr>
          </a:p>
        </p:txBody>
      </p:sp>
      <p:sp>
        <p:nvSpPr>
          <p:cNvPr id="25" name="Text 23"/>
          <p:cNvSpPr/>
          <p:nvPr/>
        </p:nvSpPr>
        <p:spPr>
          <a:xfrm>
            <a:off x="384048" y="3566160"/>
            <a:ext cx="26060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00" dirty="0">
                <a:solidFill>
                  <a:srgbClr val="64748B"/>
                </a:solidFill>
              </a:rPr>
              <a:t>Tell AI your exam dates and topics — it will generate a personalised study schedule.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26" name="Shape 24"/>
          <p:cNvSpPr/>
          <p:nvPr/>
        </p:nvSpPr>
        <p:spPr>
          <a:xfrm>
            <a:off x="3246120" y="3063240"/>
            <a:ext cx="2788920" cy="15087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3246120" y="3063240"/>
            <a:ext cx="2788920" cy="4572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246120" y="3136392"/>
            <a:ext cx="640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200" dirty="0">
                <a:solidFill>
                  <a:srgbClr val="000000"/>
                </a:solidFill>
              </a:rPr>
              <a:t>🌍</a:t>
            </a: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29" name="Text 27"/>
          <p:cNvSpPr/>
          <p:nvPr/>
        </p:nvSpPr>
        <p:spPr>
          <a:xfrm>
            <a:off x="3840480" y="315468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50" b="1" dirty="0">
                <a:solidFill>
                  <a:srgbClr val="0F172A"/>
                </a:solidFill>
              </a:rPr>
              <a:t>Language &amp; Translation</a:t>
            </a:r>
            <a:endParaRPr lang="en-US" sz="1150" dirty="0">
              <a:solidFill>
                <a:prstClr val="black"/>
              </a:solidFill>
            </a:endParaRPr>
          </a:p>
        </p:txBody>
      </p:sp>
      <p:sp>
        <p:nvSpPr>
          <p:cNvPr id="30" name="Text 28"/>
          <p:cNvSpPr/>
          <p:nvPr/>
        </p:nvSpPr>
        <p:spPr>
          <a:xfrm>
            <a:off x="3355848" y="3566160"/>
            <a:ext cx="26060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00" dirty="0">
                <a:solidFill>
                  <a:srgbClr val="64748B"/>
                </a:solidFill>
              </a:rPr>
              <a:t>Translate content, improve your English, or learn new languages faster with AI.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31" name="Shape 29"/>
          <p:cNvSpPr/>
          <p:nvPr/>
        </p:nvSpPr>
        <p:spPr>
          <a:xfrm>
            <a:off x="6217920" y="3063240"/>
            <a:ext cx="2788920" cy="15087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6217920" y="3063240"/>
            <a:ext cx="2788920" cy="4572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217920" y="3136392"/>
            <a:ext cx="640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200" dirty="0">
                <a:solidFill>
                  <a:srgbClr val="000000"/>
                </a:solidFill>
              </a:rPr>
              <a:t>📊</a:t>
            </a: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34" name="Text 32"/>
          <p:cNvSpPr/>
          <p:nvPr/>
        </p:nvSpPr>
        <p:spPr>
          <a:xfrm>
            <a:off x="6812280" y="315468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50" b="1" dirty="0">
                <a:solidFill>
                  <a:srgbClr val="0F172A"/>
                </a:solidFill>
              </a:rPr>
              <a:t>Research &amp; Citations</a:t>
            </a:r>
            <a:endParaRPr lang="en-US" sz="1150" dirty="0">
              <a:solidFill>
                <a:prstClr val="black"/>
              </a:solidFill>
            </a:endParaRPr>
          </a:p>
        </p:txBody>
      </p:sp>
      <p:sp>
        <p:nvSpPr>
          <p:cNvPr id="35" name="Text 33"/>
          <p:cNvSpPr/>
          <p:nvPr/>
        </p:nvSpPr>
        <p:spPr>
          <a:xfrm>
            <a:off x="6327648" y="3566160"/>
            <a:ext cx="26060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00" dirty="0">
                <a:solidFill>
                  <a:srgbClr val="64748B"/>
                </a:solidFill>
              </a:rPr>
              <a:t>Use Perplexity AI to find cited sources and Grammarly to polish your research papers.</a:t>
            </a:r>
            <a:endParaRPr lang="en-US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87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0" y="-457200"/>
            <a:ext cx="2286000" cy="2286000"/>
          </a:xfrm>
          <a:prstGeom prst="ellipse">
            <a:avLst/>
          </a:prstGeom>
          <a:solidFill>
            <a:srgbClr val="F59E0B">
              <a:alpha val="15000"/>
            </a:srgbClr>
          </a:solidFill>
          <a:ln w="12700">
            <a:solidFill>
              <a:srgbClr val="F59E0B">
                <a:alpha val="1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457200" y="3657600"/>
            <a:ext cx="1828800" cy="1828800"/>
          </a:xfrm>
          <a:prstGeom prst="ellipse">
            <a:avLst/>
          </a:prstGeom>
          <a:solidFill>
            <a:srgbClr val="7C3AED">
              <a:alpha val="18000"/>
            </a:srgbClr>
          </a:solidFill>
          <a:ln w="12700">
            <a:solidFill>
              <a:srgbClr val="7C3AED">
                <a:alpha val="1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274320"/>
            <a:ext cx="2743200" cy="274320"/>
          </a:xfrm>
          <a:prstGeom prst="roundRect">
            <a:avLst>
              <a:gd name="adj" fmla="val 16667"/>
            </a:avLst>
          </a:prstGeom>
          <a:solidFill>
            <a:srgbClr val="F59E0B">
              <a:alpha val="20000"/>
            </a:srgbClr>
          </a:solidFill>
          <a:ln w="12700">
            <a:solidFill>
              <a:srgbClr val="F59E0B">
                <a:alpha val="6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2743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kern="0" spc="100" dirty="0">
                <a:solidFill>
                  <a:srgbClr val="F59E0B"/>
                </a:solidFill>
              </a:rPr>
              <a:t>💰 BUSINESS &amp; SIDE HUSTLE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457200" y="658368"/>
            <a:ext cx="8412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Start These Side Hustles as a Student Using AI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" name="Shape 5"/>
          <p:cNvSpPr/>
          <p:nvPr/>
        </p:nvSpPr>
        <p:spPr>
          <a:xfrm>
            <a:off x="228600" y="1417320"/>
            <a:ext cx="2084832" cy="1572768"/>
          </a:xfrm>
          <a:prstGeom prst="rect">
            <a:avLst/>
          </a:prstGeom>
          <a:solidFill>
            <a:srgbClr val="1E1B4B"/>
          </a:solidFill>
          <a:ln w="12700">
            <a:solidFill>
              <a:srgbClr val="F59E0B">
                <a:alpha val="30000"/>
              </a:srgbClr>
            </a:solidFill>
            <a:prstDash val="solid"/>
          </a:ln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228600" y="1417320"/>
            <a:ext cx="2084832" cy="4572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28600" y="1472184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✍️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10" name="Text 8"/>
          <p:cNvSpPr/>
          <p:nvPr/>
        </p:nvSpPr>
        <p:spPr>
          <a:xfrm>
            <a:off x="640080" y="1490472"/>
            <a:ext cx="1600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dirty="0">
                <a:solidFill>
                  <a:srgbClr val="F59E0B"/>
                </a:solidFill>
              </a:rPr>
              <a:t>AI Content Writing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11" name="Text 9"/>
          <p:cNvSpPr/>
          <p:nvPr/>
        </p:nvSpPr>
        <p:spPr>
          <a:xfrm>
            <a:off x="320040" y="1874520"/>
            <a:ext cx="19202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dirty="0">
                <a:solidFill>
                  <a:srgbClr val="94A3B8"/>
                </a:solidFill>
              </a:rPr>
              <a:t>Write blog posts, captions &amp; emails for businesses using ChatGPT. Charge ₦5k–₦50k per project.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12" name="Shape 10"/>
          <p:cNvSpPr/>
          <p:nvPr/>
        </p:nvSpPr>
        <p:spPr>
          <a:xfrm>
            <a:off x="2441448" y="1417320"/>
            <a:ext cx="2084832" cy="1572768"/>
          </a:xfrm>
          <a:prstGeom prst="rect">
            <a:avLst/>
          </a:prstGeom>
          <a:solidFill>
            <a:srgbClr val="1E1B4B"/>
          </a:solidFill>
          <a:ln w="12700">
            <a:solidFill>
              <a:srgbClr val="F59E0B">
                <a:alpha val="30000"/>
              </a:srgbClr>
            </a:solidFill>
            <a:prstDash val="solid"/>
          </a:ln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2441448" y="1417320"/>
            <a:ext cx="2084832" cy="4572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441448" y="1472184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🎨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15" name="Text 13"/>
          <p:cNvSpPr/>
          <p:nvPr/>
        </p:nvSpPr>
        <p:spPr>
          <a:xfrm>
            <a:off x="2852928" y="1490472"/>
            <a:ext cx="1600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dirty="0">
                <a:solidFill>
                  <a:srgbClr val="F59E0B"/>
                </a:solidFill>
              </a:rPr>
              <a:t>AI Graphic Design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16" name="Text 14"/>
          <p:cNvSpPr/>
          <p:nvPr/>
        </p:nvSpPr>
        <p:spPr>
          <a:xfrm>
            <a:off x="2532888" y="1874520"/>
            <a:ext cx="19202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dirty="0">
                <a:solidFill>
                  <a:srgbClr val="94A3B8"/>
                </a:solidFill>
              </a:rPr>
              <a:t>Use Canva AI &amp; Midjourney to create logos, flyers &amp; brand kits for small businesses.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654296" y="1417320"/>
            <a:ext cx="2084832" cy="1572768"/>
          </a:xfrm>
          <a:prstGeom prst="rect">
            <a:avLst/>
          </a:prstGeom>
          <a:solidFill>
            <a:srgbClr val="1E1B4B"/>
          </a:solidFill>
          <a:ln w="12700">
            <a:solidFill>
              <a:srgbClr val="F59E0B">
                <a:alpha val="30000"/>
              </a:srgbClr>
            </a:solidFill>
            <a:prstDash val="solid"/>
          </a:ln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654296" y="1417320"/>
            <a:ext cx="2084832" cy="4572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654296" y="1472184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🎬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20" name="Text 18"/>
          <p:cNvSpPr/>
          <p:nvPr/>
        </p:nvSpPr>
        <p:spPr>
          <a:xfrm>
            <a:off x="5065776" y="1490472"/>
            <a:ext cx="1600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dirty="0">
                <a:solidFill>
                  <a:srgbClr val="F59E0B"/>
                </a:solidFill>
              </a:rPr>
              <a:t>AI Video Editing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21" name="Text 19"/>
          <p:cNvSpPr/>
          <p:nvPr/>
        </p:nvSpPr>
        <p:spPr>
          <a:xfrm>
            <a:off x="4745736" y="1874520"/>
            <a:ext cx="19202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dirty="0">
                <a:solidFill>
                  <a:srgbClr val="94A3B8"/>
                </a:solidFill>
              </a:rPr>
              <a:t>Offer short-form video creation for brands using Runway ML and CapCut AI.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867144" y="1417320"/>
            <a:ext cx="2084832" cy="1572768"/>
          </a:xfrm>
          <a:prstGeom prst="rect">
            <a:avLst/>
          </a:prstGeom>
          <a:solidFill>
            <a:srgbClr val="1E1B4B"/>
          </a:solidFill>
          <a:ln w="12700">
            <a:solidFill>
              <a:srgbClr val="F59E0B">
                <a:alpha val="30000"/>
              </a:srgbClr>
            </a:solidFill>
            <a:prstDash val="solid"/>
          </a:ln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6867144" y="1417320"/>
            <a:ext cx="2084832" cy="4572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867144" y="1472184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📈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25" name="Text 23"/>
          <p:cNvSpPr/>
          <p:nvPr/>
        </p:nvSpPr>
        <p:spPr>
          <a:xfrm>
            <a:off x="7278624" y="1490472"/>
            <a:ext cx="1600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dirty="0">
                <a:solidFill>
                  <a:srgbClr val="F59E0B"/>
                </a:solidFill>
              </a:rPr>
              <a:t>Social Media Management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26" name="Text 24"/>
          <p:cNvSpPr/>
          <p:nvPr/>
        </p:nvSpPr>
        <p:spPr>
          <a:xfrm>
            <a:off x="6958584" y="1874520"/>
            <a:ext cx="19202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dirty="0">
                <a:solidFill>
                  <a:srgbClr val="94A3B8"/>
                </a:solidFill>
              </a:rPr>
              <a:t>Manage Instagram &amp; TikTok pages for businesses with AI-generated content calendars.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27" name="Shape 25"/>
          <p:cNvSpPr/>
          <p:nvPr/>
        </p:nvSpPr>
        <p:spPr>
          <a:xfrm>
            <a:off x="228600" y="3127248"/>
            <a:ext cx="2084832" cy="1572768"/>
          </a:xfrm>
          <a:prstGeom prst="rect">
            <a:avLst/>
          </a:prstGeom>
          <a:solidFill>
            <a:srgbClr val="1E1B4B"/>
          </a:solidFill>
          <a:ln w="12700">
            <a:solidFill>
              <a:srgbClr val="F59E0B">
                <a:alpha val="30000"/>
              </a:srgbClr>
            </a:solidFill>
            <a:prstDash val="solid"/>
          </a:ln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228600" y="3127248"/>
            <a:ext cx="2084832" cy="4572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28600" y="3182112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👨‍🏫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30" name="Text 28"/>
          <p:cNvSpPr/>
          <p:nvPr/>
        </p:nvSpPr>
        <p:spPr>
          <a:xfrm>
            <a:off x="640080" y="3200400"/>
            <a:ext cx="1600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dirty="0">
                <a:solidFill>
                  <a:srgbClr val="F59E0B"/>
                </a:solidFill>
              </a:rPr>
              <a:t>AI Tutoring Service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31" name="Text 29"/>
          <p:cNvSpPr/>
          <p:nvPr/>
        </p:nvSpPr>
        <p:spPr>
          <a:xfrm>
            <a:off x="320040" y="3584448"/>
            <a:ext cx="19202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dirty="0">
                <a:solidFill>
                  <a:srgbClr val="94A3B8"/>
                </a:solidFill>
              </a:rPr>
              <a:t>Teach other students how to use AI tools effectively — run workshops or online classes.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32" name="Shape 30"/>
          <p:cNvSpPr/>
          <p:nvPr/>
        </p:nvSpPr>
        <p:spPr>
          <a:xfrm>
            <a:off x="2441448" y="3127248"/>
            <a:ext cx="2084832" cy="1572768"/>
          </a:xfrm>
          <a:prstGeom prst="rect">
            <a:avLst/>
          </a:prstGeom>
          <a:solidFill>
            <a:srgbClr val="1E1B4B"/>
          </a:solidFill>
          <a:ln w="12700">
            <a:solidFill>
              <a:srgbClr val="F59E0B">
                <a:alpha val="30000"/>
              </a:srgbClr>
            </a:solidFill>
            <a:prstDash val="solid"/>
          </a:ln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2441448" y="3127248"/>
            <a:ext cx="2084832" cy="4572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2441448" y="3182112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🌐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35" name="Text 33"/>
          <p:cNvSpPr/>
          <p:nvPr/>
        </p:nvSpPr>
        <p:spPr>
          <a:xfrm>
            <a:off x="2852928" y="3200400"/>
            <a:ext cx="1600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dirty="0">
                <a:solidFill>
                  <a:srgbClr val="F59E0B"/>
                </a:solidFill>
              </a:rPr>
              <a:t>AI-Powered Web Design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36" name="Text 34"/>
          <p:cNvSpPr/>
          <p:nvPr/>
        </p:nvSpPr>
        <p:spPr>
          <a:xfrm>
            <a:off x="2532888" y="3584448"/>
            <a:ext cx="19202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dirty="0">
                <a:solidFill>
                  <a:srgbClr val="94A3B8"/>
                </a:solidFill>
              </a:rPr>
              <a:t>Build websites faster using AI tools like Framer AI, Wix AI, or GitHub Copilot.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37" name="Shape 35"/>
          <p:cNvSpPr/>
          <p:nvPr/>
        </p:nvSpPr>
        <p:spPr>
          <a:xfrm>
            <a:off x="4654296" y="3127248"/>
            <a:ext cx="2084832" cy="1572768"/>
          </a:xfrm>
          <a:prstGeom prst="rect">
            <a:avLst/>
          </a:prstGeom>
          <a:solidFill>
            <a:srgbClr val="1E1B4B"/>
          </a:solidFill>
          <a:ln w="12700">
            <a:solidFill>
              <a:srgbClr val="F59E0B">
                <a:alpha val="30000"/>
              </a:srgbClr>
            </a:solidFill>
            <a:prstDash val="solid"/>
          </a:ln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38" name="Shape 36"/>
          <p:cNvSpPr/>
          <p:nvPr/>
        </p:nvSpPr>
        <p:spPr>
          <a:xfrm>
            <a:off x="4654296" y="3127248"/>
            <a:ext cx="2084832" cy="4572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654296" y="3182112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📄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40" name="Text 38"/>
          <p:cNvSpPr/>
          <p:nvPr/>
        </p:nvSpPr>
        <p:spPr>
          <a:xfrm>
            <a:off x="5065776" y="3200400"/>
            <a:ext cx="1600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dirty="0">
                <a:solidFill>
                  <a:srgbClr val="F59E0B"/>
                </a:solidFill>
              </a:rPr>
              <a:t>Resume &amp; CV Writing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41" name="Text 39"/>
          <p:cNvSpPr/>
          <p:nvPr/>
        </p:nvSpPr>
        <p:spPr>
          <a:xfrm>
            <a:off x="4745736" y="3584448"/>
            <a:ext cx="19202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dirty="0">
                <a:solidFill>
                  <a:srgbClr val="94A3B8"/>
                </a:solidFill>
              </a:rPr>
              <a:t>Use AI to craft professional CVs and cover letters for job seekers — quick, scalable service.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42" name="Shape 40"/>
          <p:cNvSpPr/>
          <p:nvPr/>
        </p:nvSpPr>
        <p:spPr>
          <a:xfrm>
            <a:off x="6867144" y="3127248"/>
            <a:ext cx="2084832" cy="1572768"/>
          </a:xfrm>
          <a:prstGeom prst="rect">
            <a:avLst/>
          </a:prstGeom>
          <a:solidFill>
            <a:srgbClr val="1E1B4B"/>
          </a:solidFill>
          <a:ln w="12700">
            <a:solidFill>
              <a:srgbClr val="F59E0B">
                <a:alpha val="30000"/>
              </a:srgbClr>
            </a:solidFill>
            <a:prstDash val="solid"/>
          </a:ln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43" name="Shape 41"/>
          <p:cNvSpPr/>
          <p:nvPr/>
        </p:nvSpPr>
        <p:spPr>
          <a:xfrm>
            <a:off x="6867144" y="3127248"/>
            <a:ext cx="2084832" cy="4572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867144" y="3182112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🔍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45" name="Text 43"/>
          <p:cNvSpPr/>
          <p:nvPr/>
        </p:nvSpPr>
        <p:spPr>
          <a:xfrm>
            <a:off x="7278624" y="3200400"/>
            <a:ext cx="1600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dirty="0">
                <a:solidFill>
                  <a:srgbClr val="F59E0B"/>
                </a:solidFill>
              </a:rPr>
              <a:t>AI Research Assistant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46" name="Text 44"/>
          <p:cNvSpPr/>
          <p:nvPr/>
        </p:nvSpPr>
        <p:spPr>
          <a:xfrm>
            <a:off x="6958584" y="3584448"/>
            <a:ext cx="19202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dirty="0">
                <a:solidFill>
                  <a:srgbClr val="94A3B8"/>
                </a:solidFill>
              </a:rPr>
              <a:t>Help students, academics, or businesses with research and report writing using Perplexity AI.</a:t>
            </a:r>
            <a:endParaRPr lang="en-US" sz="9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99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EC4899"/>
          </a:solidFill>
          <a:ln w="12700">
            <a:solidFill>
              <a:srgbClr val="EC489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4320" y="274320"/>
            <a:ext cx="1828800" cy="274320"/>
          </a:xfrm>
          <a:prstGeom prst="roundRect">
            <a:avLst>
              <a:gd name="adj" fmla="val 16667"/>
            </a:avLst>
          </a:prstGeom>
          <a:solidFill>
            <a:srgbClr val="FCE7F3"/>
          </a:solidFill>
          <a:ln w="12700">
            <a:solidFill>
              <a:srgbClr val="EC4899">
                <a:alpha val="50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2743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kern="0" spc="200" dirty="0">
                <a:solidFill>
                  <a:srgbClr val="EC4899"/>
                </a:solidFill>
              </a:rPr>
              <a:t>FUTURE SKILLS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274320" y="658368"/>
            <a:ext cx="8595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0F17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Skills You Need in the AI Era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274320" y="123444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00" i="1" dirty="0">
                <a:solidFill>
                  <a:srgbClr val="64748B"/>
                </a:solidFill>
              </a:rPr>
              <a:t>These skills will make you irreplaceable — even as AI gets smarter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7" name="Shape 5"/>
          <p:cNvSpPr/>
          <p:nvPr/>
        </p:nvSpPr>
        <p:spPr>
          <a:xfrm>
            <a:off x="274320" y="1719072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508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274320" y="1719072"/>
            <a:ext cx="64008" cy="658368"/>
          </a:xfrm>
          <a:prstGeom prst="rect">
            <a:avLst/>
          </a:prstGeom>
          <a:solidFill>
            <a:srgbClr val="EC4899"/>
          </a:solidFill>
          <a:ln w="12700">
            <a:solidFill>
              <a:srgbClr val="EC489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84048" y="1719072"/>
            <a:ext cx="502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000" dirty="0">
                <a:solidFill>
                  <a:srgbClr val="000000"/>
                </a:solidFill>
              </a:rPr>
              <a:t>🧠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10" name="Text 8"/>
          <p:cNvSpPr/>
          <p:nvPr/>
        </p:nvSpPr>
        <p:spPr>
          <a:xfrm>
            <a:off x="932688" y="1773936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50" b="1" dirty="0">
                <a:solidFill>
                  <a:srgbClr val="0F172A"/>
                </a:solidFill>
              </a:rPr>
              <a:t>Prompt Engineering</a:t>
            </a:r>
            <a:endParaRPr lang="en-US" sz="1150" dirty="0">
              <a:solidFill>
                <a:prstClr val="black"/>
              </a:solidFill>
            </a:endParaRPr>
          </a:p>
        </p:txBody>
      </p:sp>
      <p:sp>
        <p:nvSpPr>
          <p:cNvPr id="11" name="Text 9"/>
          <p:cNvSpPr/>
          <p:nvPr/>
        </p:nvSpPr>
        <p:spPr>
          <a:xfrm>
            <a:off x="3127248" y="177393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900" b="1" dirty="0">
                <a:solidFill>
                  <a:srgbClr val="EC4899"/>
                </a:solidFill>
              </a:rPr>
              <a:t>🔥 High Demand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12" name="Text 10"/>
          <p:cNvSpPr/>
          <p:nvPr/>
        </p:nvSpPr>
        <p:spPr>
          <a:xfrm>
            <a:off x="932688" y="2066544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50" dirty="0">
                <a:solidFill>
                  <a:srgbClr val="64748B"/>
                </a:solidFill>
              </a:rPr>
              <a:t>Learn to give AI the right instructions to get powerful results</a:t>
            </a:r>
            <a:endParaRPr lang="en-US" sz="950" dirty="0">
              <a:solidFill>
                <a:prstClr val="black"/>
              </a:solidFill>
            </a:endParaRPr>
          </a:p>
        </p:txBody>
      </p:sp>
      <p:sp>
        <p:nvSpPr>
          <p:cNvPr id="13" name="Shape 11"/>
          <p:cNvSpPr/>
          <p:nvPr/>
        </p:nvSpPr>
        <p:spPr>
          <a:xfrm>
            <a:off x="274320" y="2496312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508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274320" y="2496312"/>
            <a:ext cx="64008" cy="658368"/>
          </a:xfrm>
          <a:prstGeom prst="rect">
            <a:avLst/>
          </a:prstGeom>
          <a:solidFill>
            <a:srgbClr val="EC4899"/>
          </a:solidFill>
          <a:ln w="12700">
            <a:solidFill>
              <a:srgbClr val="EC489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84048" y="2496312"/>
            <a:ext cx="502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000" dirty="0">
                <a:solidFill>
                  <a:srgbClr val="000000"/>
                </a:solidFill>
              </a:rPr>
              <a:t>🔍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16" name="Text 14"/>
          <p:cNvSpPr/>
          <p:nvPr/>
        </p:nvSpPr>
        <p:spPr>
          <a:xfrm>
            <a:off x="932688" y="2551176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50" b="1" dirty="0">
                <a:solidFill>
                  <a:srgbClr val="0F172A"/>
                </a:solidFill>
              </a:rPr>
              <a:t>Critical Thinking</a:t>
            </a:r>
            <a:endParaRPr lang="en-US" sz="1150" dirty="0">
              <a:solidFill>
                <a:prstClr val="black"/>
              </a:solidFill>
            </a:endParaRPr>
          </a:p>
        </p:txBody>
      </p:sp>
      <p:sp>
        <p:nvSpPr>
          <p:cNvPr id="17" name="Text 15"/>
          <p:cNvSpPr/>
          <p:nvPr/>
        </p:nvSpPr>
        <p:spPr>
          <a:xfrm>
            <a:off x="3127248" y="255117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900" b="1" dirty="0">
                <a:solidFill>
                  <a:srgbClr val="EC4899"/>
                </a:solidFill>
              </a:rPr>
              <a:t>💡 Always Needed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18" name="Text 16"/>
          <p:cNvSpPr/>
          <p:nvPr/>
        </p:nvSpPr>
        <p:spPr>
          <a:xfrm>
            <a:off x="932688" y="2843784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50" dirty="0">
                <a:solidFill>
                  <a:srgbClr val="64748B"/>
                </a:solidFill>
              </a:rPr>
              <a:t>Verify AI output, spot errors, and make smart decisions</a:t>
            </a:r>
            <a:endParaRPr lang="en-US" sz="950" dirty="0">
              <a:solidFill>
                <a:prstClr val="black"/>
              </a:solidFill>
            </a:endParaRPr>
          </a:p>
        </p:txBody>
      </p:sp>
      <p:sp>
        <p:nvSpPr>
          <p:cNvPr id="19" name="Shape 17"/>
          <p:cNvSpPr/>
          <p:nvPr/>
        </p:nvSpPr>
        <p:spPr>
          <a:xfrm>
            <a:off x="274320" y="3273552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508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274320" y="3273552"/>
            <a:ext cx="64008" cy="658368"/>
          </a:xfrm>
          <a:prstGeom prst="rect">
            <a:avLst/>
          </a:prstGeom>
          <a:solidFill>
            <a:srgbClr val="EC4899"/>
          </a:solidFill>
          <a:ln w="12700">
            <a:solidFill>
              <a:srgbClr val="EC489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84048" y="3273552"/>
            <a:ext cx="502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000" dirty="0">
                <a:solidFill>
                  <a:srgbClr val="000000"/>
                </a:solidFill>
              </a:rPr>
              <a:t>🎨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22" name="Text 20"/>
          <p:cNvSpPr/>
          <p:nvPr/>
        </p:nvSpPr>
        <p:spPr>
          <a:xfrm>
            <a:off x="932688" y="3328416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50" b="1" dirty="0">
                <a:solidFill>
                  <a:srgbClr val="0F172A"/>
                </a:solidFill>
              </a:rPr>
              <a:t>Creative Thinking</a:t>
            </a:r>
            <a:endParaRPr lang="en-US" sz="1150" dirty="0">
              <a:solidFill>
                <a:prstClr val="black"/>
              </a:solidFill>
            </a:endParaRPr>
          </a:p>
        </p:txBody>
      </p:sp>
      <p:sp>
        <p:nvSpPr>
          <p:cNvPr id="23" name="Text 21"/>
          <p:cNvSpPr/>
          <p:nvPr/>
        </p:nvSpPr>
        <p:spPr>
          <a:xfrm>
            <a:off x="3127248" y="332841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900" b="1" dirty="0">
                <a:solidFill>
                  <a:srgbClr val="EC4899"/>
                </a:solidFill>
              </a:rPr>
              <a:t>🌟 AI Can't Replace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24" name="Text 22"/>
          <p:cNvSpPr/>
          <p:nvPr/>
        </p:nvSpPr>
        <p:spPr>
          <a:xfrm>
            <a:off x="932688" y="3621024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50" dirty="0">
                <a:solidFill>
                  <a:srgbClr val="64748B"/>
                </a:solidFill>
              </a:rPr>
              <a:t>Human creativity and storytelling remain your superpower</a:t>
            </a:r>
            <a:endParaRPr lang="en-US" sz="950" dirty="0">
              <a:solidFill>
                <a:prstClr val="black"/>
              </a:solidFill>
            </a:endParaRPr>
          </a:p>
        </p:txBody>
      </p:sp>
      <p:sp>
        <p:nvSpPr>
          <p:cNvPr id="25" name="Shape 23"/>
          <p:cNvSpPr/>
          <p:nvPr/>
        </p:nvSpPr>
        <p:spPr>
          <a:xfrm>
            <a:off x="274320" y="4050792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508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274320" y="4050792"/>
            <a:ext cx="64008" cy="658368"/>
          </a:xfrm>
          <a:prstGeom prst="rect">
            <a:avLst/>
          </a:prstGeom>
          <a:solidFill>
            <a:srgbClr val="EC4899"/>
          </a:solidFill>
          <a:ln w="12700">
            <a:solidFill>
              <a:srgbClr val="EC489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84048" y="4050792"/>
            <a:ext cx="502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000" dirty="0">
                <a:solidFill>
                  <a:srgbClr val="000000"/>
                </a:solidFill>
              </a:rPr>
              <a:t>📊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28" name="Text 26"/>
          <p:cNvSpPr/>
          <p:nvPr/>
        </p:nvSpPr>
        <p:spPr>
          <a:xfrm>
            <a:off x="932688" y="4105656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50" b="1" dirty="0">
                <a:solidFill>
                  <a:srgbClr val="0F172A"/>
                </a:solidFill>
              </a:rPr>
              <a:t>Data Literacy</a:t>
            </a:r>
            <a:endParaRPr lang="en-US" sz="1150" dirty="0">
              <a:solidFill>
                <a:prstClr val="black"/>
              </a:solidFill>
            </a:endParaRPr>
          </a:p>
        </p:txBody>
      </p:sp>
      <p:sp>
        <p:nvSpPr>
          <p:cNvPr id="29" name="Text 27"/>
          <p:cNvSpPr/>
          <p:nvPr/>
        </p:nvSpPr>
        <p:spPr>
          <a:xfrm>
            <a:off x="3127248" y="410565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900" b="1" dirty="0">
                <a:solidFill>
                  <a:srgbClr val="EC4899"/>
                </a:solidFill>
              </a:rPr>
              <a:t>🔥 High Demand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30" name="Text 28"/>
          <p:cNvSpPr/>
          <p:nvPr/>
        </p:nvSpPr>
        <p:spPr>
          <a:xfrm>
            <a:off x="932688" y="4398264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50" dirty="0">
                <a:solidFill>
                  <a:srgbClr val="64748B"/>
                </a:solidFill>
              </a:rPr>
              <a:t>Read, interpret and present data to make better decisions</a:t>
            </a:r>
            <a:endParaRPr lang="en-US" sz="950" dirty="0">
              <a:solidFill>
                <a:prstClr val="black"/>
              </a:solidFill>
            </a:endParaRPr>
          </a:p>
        </p:txBody>
      </p:sp>
      <p:sp>
        <p:nvSpPr>
          <p:cNvPr id="31" name="Shape 29"/>
          <p:cNvSpPr/>
          <p:nvPr/>
        </p:nvSpPr>
        <p:spPr>
          <a:xfrm>
            <a:off x="4754880" y="1719072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508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4754880" y="1719072"/>
            <a:ext cx="64008" cy="658368"/>
          </a:xfrm>
          <a:prstGeom prst="rect">
            <a:avLst/>
          </a:prstGeom>
          <a:solidFill>
            <a:srgbClr val="EC4899"/>
          </a:solidFill>
          <a:ln w="12700">
            <a:solidFill>
              <a:srgbClr val="EC4899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864608" y="1719072"/>
            <a:ext cx="502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000" dirty="0">
                <a:solidFill>
                  <a:srgbClr val="000000"/>
                </a:solidFill>
              </a:rPr>
              <a:t>💻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34" name="Text 32"/>
          <p:cNvSpPr/>
          <p:nvPr/>
        </p:nvSpPr>
        <p:spPr>
          <a:xfrm>
            <a:off x="5413248" y="1773936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50" b="1" dirty="0">
                <a:solidFill>
                  <a:srgbClr val="0F172A"/>
                </a:solidFill>
              </a:rPr>
              <a:t>Digital Collaboration</a:t>
            </a:r>
            <a:endParaRPr lang="en-US" sz="1150" dirty="0">
              <a:solidFill>
                <a:prstClr val="black"/>
              </a:solidFill>
            </a:endParaRPr>
          </a:p>
        </p:txBody>
      </p:sp>
      <p:sp>
        <p:nvSpPr>
          <p:cNvPr id="35" name="Text 33"/>
          <p:cNvSpPr/>
          <p:nvPr/>
        </p:nvSpPr>
        <p:spPr>
          <a:xfrm>
            <a:off x="7607808" y="177393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900" b="1" dirty="0">
                <a:solidFill>
                  <a:srgbClr val="EC4899"/>
                </a:solidFill>
              </a:rPr>
              <a:t>💼 Career Skill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36" name="Text 34"/>
          <p:cNvSpPr/>
          <p:nvPr/>
        </p:nvSpPr>
        <p:spPr>
          <a:xfrm>
            <a:off x="5413248" y="2066544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50" dirty="0">
                <a:solidFill>
                  <a:srgbClr val="64748B"/>
                </a:solidFill>
              </a:rPr>
              <a:t>Use AI-powered tools to collaborate and work remotely</a:t>
            </a:r>
            <a:endParaRPr lang="en-US" sz="950" dirty="0">
              <a:solidFill>
                <a:prstClr val="black"/>
              </a:solidFill>
            </a:endParaRPr>
          </a:p>
        </p:txBody>
      </p:sp>
      <p:sp>
        <p:nvSpPr>
          <p:cNvPr id="37" name="Shape 35"/>
          <p:cNvSpPr/>
          <p:nvPr/>
        </p:nvSpPr>
        <p:spPr>
          <a:xfrm>
            <a:off x="4754880" y="2496312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508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38" name="Shape 36"/>
          <p:cNvSpPr/>
          <p:nvPr/>
        </p:nvSpPr>
        <p:spPr>
          <a:xfrm>
            <a:off x="4754880" y="2496312"/>
            <a:ext cx="64008" cy="658368"/>
          </a:xfrm>
          <a:prstGeom prst="rect">
            <a:avLst/>
          </a:prstGeom>
          <a:solidFill>
            <a:srgbClr val="EC4899"/>
          </a:solidFill>
          <a:ln w="12700">
            <a:solidFill>
              <a:srgbClr val="EC4899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864608" y="2496312"/>
            <a:ext cx="502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000" dirty="0">
                <a:solidFill>
                  <a:srgbClr val="000000"/>
                </a:solidFill>
              </a:rPr>
              <a:t>🗣️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40" name="Text 38"/>
          <p:cNvSpPr/>
          <p:nvPr/>
        </p:nvSpPr>
        <p:spPr>
          <a:xfrm>
            <a:off x="5413248" y="2551176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50" b="1" dirty="0">
                <a:solidFill>
                  <a:srgbClr val="0F172A"/>
                </a:solidFill>
              </a:rPr>
              <a:t>Communication</a:t>
            </a:r>
            <a:endParaRPr lang="en-US" sz="1150" dirty="0">
              <a:solidFill>
                <a:prstClr val="black"/>
              </a:solidFill>
            </a:endParaRPr>
          </a:p>
        </p:txBody>
      </p:sp>
      <p:sp>
        <p:nvSpPr>
          <p:cNvPr id="41" name="Text 39"/>
          <p:cNvSpPr/>
          <p:nvPr/>
        </p:nvSpPr>
        <p:spPr>
          <a:xfrm>
            <a:off x="7607808" y="255117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900" b="1" dirty="0">
                <a:solidFill>
                  <a:srgbClr val="EC4899"/>
                </a:solidFill>
              </a:rPr>
              <a:t>🌟 AI Can't Replace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42" name="Text 40"/>
          <p:cNvSpPr/>
          <p:nvPr/>
        </p:nvSpPr>
        <p:spPr>
          <a:xfrm>
            <a:off x="5413248" y="2843784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50" dirty="0">
                <a:solidFill>
                  <a:srgbClr val="64748B"/>
                </a:solidFill>
              </a:rPr>
              <a:t>Persuasion, public speaking and human connection matter</a:t>
            </a:r>
            <a:endParaRPr lang="en-US" sz="950" dirty="0">
              <a:solidFill>
                <a:prstClr val="black"/>
              </a:solidFill>
            </a:endParaRPr>
          </a:p>
        </p:txBody>
      </p:sp>
      <p:sp>
        <p:nvSpPr>
          <p:cNvPr id="43" name="Shape 41"/>
          <p:cNvSpPr/>
          <p:nvPr/>
        </p:nvSpPr>
        <p:spPr>
          <a:xfrm>
            <a:off x="4754880" y="3273552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508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44" name="Shape 42"/>
          <p:cNvSpPr/>
          <p:nvPr/>
        </p:nvSpPr>
        <p:spPr>
          <a:xfrm>
            <a:off x="4754880" y="3273552"/>
            <a:ext cx="64008" cy="658368"/>
          </a:xfrm>
          <a:prstGeom prst="rect">
            <a:avLst/>
          </a:prstGeom>
          <a:solidFill>
            <a:srgbClr val="EC4899"/>
          </a:solidFill>
          <a:ln w="12700">
            <a:solidFill>
              <a:srgbClr val="EC4899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864608" y="3273552"/>
            <a:ext cx="502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000" dirty="0">
                <a:solidFill>
                  <a:srgbClr val="000000"/>
                </a:solidFill>
              </a:rPr>
              <a:t>⚙️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46" name="Text 44"/>
          <p:cNvSpPr/>
          <p:nvPr/>
        </p:nvSpPr>
        <p:spPr>
          <a:xfrm>
            <a:off x="5413248" y="3328416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50" b="1" dirty="0">
                <a:solidFill>
                  <a:srgbClr val="0F172A"/>
                </a:solidFill>
              </a:rPr>
              <a:t>Adaptability</a:t>
            </a:r>
            <a:endParaRPr lang="en-US" sz="1150" dirty="0">
              <a:solidFill>
                <a:prstClr val="black"/>
              </a:solidFill>
            </a:endParaRPr>
          </a:p>
        </p:txBody>
      </p:sp>
      <p:sp>
        <p:nvSpPr>
          <p:cNvPr id="47" name="Text 45"/>
          <p:cNvSpPr/>
          <p:nvPr/>
        </p:nvSpPr>
        <p:spPr>
          <a:xfrm>
            <a:off x="7607808" y="332841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900" b="1" dirty="0">
                <a:solidFill>
                  <a:srgbClr val="EC4899"/>
                </a:solidFill>
              </a:rPr>
              <a:t>💡 Always Needed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48" name="Text 46"/>
          <p:cNvSpPr/>
          <p:nvPr/>
        </p:nvSpPr>
        <p:spPr>
          <a:xfrm>
            <a:off x="5413248" y="3621024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50" dirty="0">
                <a:solidFill>
                  <a:srgbClr val="64748B"/>
                </a:solidFill>
              </a:rPr>
              <a:t>Embrace change and learn new AI tools quickly</a:t>
            </a:r>
            <a:endParaRPr lang="en-US" sz="950" dirty="0">
              <a:solidFill>
                <a:prstClr val="black"/>
              </a:solidFill>
            </a:endParaRPr>
          </a:p>
        </p:txBody>
      </p:sp>
      <p:sp>
        <p:nvSpPr>
          <p:cNvPr id="49" name="Shape 47"/>
          <p:cNvSpPr/>
          <p:nvPr/>
        </p:nvSpPr>
        <p:spPr>
          <a:xfrm>
            <a:off x="4754880" y="4050792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508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50" name="Shape 48"/>
          <p:cNvSpPr/>
          <p:nvPr/>
        </p:nvSpPr>
        <p:spPr>
          <a:xfrm>
            <a:off x="4754880" y="4050792"/>
            <a:ext cx="64008" cy="658368"/>
          </a:xfrm>
          <a:prstGeom prst="rect">
            <a:avLst/>
          </a:prstGeom>
          <a:solidFill>
            <a:srgbClr val="EC4899"/>
          </a:solidFill>
          <a:ln w="12700">
            <a:solidFill>
              <a:srgbClr val="EC4899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864608" y="4050792"/>
            <a:ext cx="502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000" dirty="0">
                <a:solidFill>
                  <a:srgbClr val="000000"/>
                </a:solidFill>
              </a:rPr>
              <a:t>🧩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52" name="Text 50"/>
          <p:cNvSpPr/>
          <p:nvPr/>
        </p:nvSpPr>
        <p:spPr>
          <a:xfrm>
            <a:off x="5413248" y="4105656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50" b="1" dirty="0">
                <a:solidFill>
                  <a:srgbClr val="0F172A"/>
                </a:solidFill>
              </a:rPr>
              <a:t>Problem Solving</a:t>
            </a:r>
            <a:endParaRPr lang="en-US" sz="1150" dirty="0">
              <a:solidFill>
                <a:prstClr val="black"/>
              </a:solidFill>
            </a:endParaRPr>
          </a:p>
        </p:txBody>
      </p:sp>
      <p:sp>
        <p:nvSpPr>
          <p:cNvPr id="53" name="Text 51"/>
          <p:cNvSpPr/>
          <p:nvPr/>
        </p:nvSpPr>
        <p:spPr>
          <a:xfrm>
            <a:off x="7607808" y="410565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900" b="1" dirty="0">
                <a:solidFill>
                  <a:srgbClr val="EC4899"/>
                </a:solidFill>
              </a:rPr>
              <a:t>🔥 High Demand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54" name="Text 52"/>
          <p:cNvSpPr/>
          <p:nvPr/>
        </p:nvSpPr>
        <p:spPr>
          <a:xfrm>
            <a:off x="5413248" y="4398264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50" dirty="0">
                <a:solidFill>
                  <a:srgbClr val="64748B"/>
                </a:solidFill>
              </a:rPr>
              <a:t>Use AI as a tool to solve real-world problems faster</a:t>
            </a:r>
            <a:endParaRPr lang="en-US" sz="95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08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0" y="-914400"/>
            <a:ext cx="2743200" cy="2743200"/>
          </a:xfrm>
          <a:prstGeom prst="ellipse">
            <a:avLst/>
          </a:prstGeom>
          <a:solidFill>
            <a:srgbClr val="06B6D4">
              <a:alpha val="12000"/>
            </a:srgbClr>
          </a:solidFill>
          <a:ln w="12700">
            <a:solidFill>
              <a:srgbClr val="06B6D4">
                <a:alpha val="12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274320"/>
            <a:ext cx="2286000" cy="274320"/>
          </a:xfrm>
          <a:prstGeom prst="roundRect">
            <a:avLst>
              <a:gd name="adj" fmla="val 16667"/>
            </a:avLst>
          </a:prstGeom>
          <a:solidFill>
            <a:srgbClr val="06B6D4">
              <a:alpha val="20000"/>
            </a:srgbClr>
          </a:solidFill>
          <a:ln w="12700">
            <a:solidFill>
              <a:srgbClr val="06B6D4">
                <a:alpha val="60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2743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kern="0" spc="100" dirty="0">
                <a:solidFill>
                  <a:srgbClr val="06B6D4"/>
                </a:solidFill>
              </a:rPr>
              <a:t>✨ PROMPT ENGINEERING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How to Write a Good AI Prompt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457200" y="123444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00" i="1" dirty="0">
                <a:solidFill>
                  <a:srgbClr val="64748B"/>
                </a:solidFill>
              </a:rPr>
              <a:t>Better prompts = better results. Master this skill and AI becomes your superpower.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7" name="Shape 5"/>
          <p:cNvSpPr/>
          <p:nvPr/>
        </p:nvSpPr>
        <p:spPr>
          <a:xfrm>
            <a:off x="457200" y="1737360"/>
            <a:ext cx="502920" cy="50292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737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</a:t>
            </a: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9" name="Shape 7"/>
          <p:cNvSpPr/>
          <p:nvPr/>
        </p:nvSpPr>
        <p:spPr>
          <a:xfrm>
            <a:off x="1051560" y="1783080"/>
            <a:ext cx="914400" cy="256032"/>
          </a:xfrm>
          <a:prstGeom prst="rect">
            <a:avLst/>
          </a:prstGeom>
          <a:solidFill>
            <a:srgbClr val="7C3AED">
              <a:alpha val="25000"/>
            </a:srgbClr>
          </a:solidFill>
          <a:ln w="12700">
            <a:solidFill>
              <a:srgbClr val="7C3AED">
                <a:alpha val="5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51560" y="178308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dirty="0">
                <a:solidFill>
                  <a:srgbClr val="7C3AED"/>
                </a:solidFill>
              </a:rPr>
              <a:t>Role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11" name="Text 9"/>
          <p:cNvSpPr/>
          <p:nvPr/>
        </p:nvSpPr>
        <p:spPr>
          <a:xfrm>
            <a:off x="2103120" y="1783080"/>
            <a:ext cx="6583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i="1" dirty="0">
                <a:solidFill>
                  <a:srgbClr val="CBD5E1"/>
                </a:solidFill>
              </a:rPr>
              <a:t>Tell AI who to be: "Act as a professional teacher..."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57200" y="2359152"/>
            <a:ext cx="502920" cy="502920"/>
          </a:xfrm>
          <a:prstGeom prst="rect">
            <a:avLst/>
          </a:prstGeom>
          <a:solidFill>
            <a:srgbClr val="06B6D4"/>
          </a:solidFill>
          <a:ln w="12700">
            <a:solidFill>
              <a:srgbClr val="06B6D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5915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</a:t>
            </a: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14" name="Shape 12"/>
          <p:cNvSpPr/>
          <p:nvPr/>
        </p:nvSpPr>
        <p:spPr>
          <a:xfrm>
            <a:off x="1051560" y="2404872"/>
            <a:ext cx="914400" cy="256032"/>
          </a:xfrm>
          <a:prstGeom prst="rect">
            <a:avLst/>
          </a:prstGeom>
          <a:solidFill>
            <a:srgbClr val="06B6D4">
              <a:alpha val="25000"/>
            </a:srgbClr>
          </a:solidFill>
          <a:ln w="12700">
            <a:solidFill>
              <a:srgbClr val="06B6D4">
                <a:alpha val="5000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51560" y="240487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dirty="0">
                <a:solidFill>
                  <a:srgbClr val="06B6D4"/>
                </a:solidFill>
              </a:rPr>
              <a:t>End Goal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16" name="Text 14"/>
          <p:cNvSpPr/>
          <p:nvPr/>
        </p:nvSpPr>
        <p:spPr>
          <a:xfrm>
            <a:off x="2103120" y="2404872"/>
            <a:ext cx="6583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i="1" dirty="0">
                <a:solidFill>
                  <a:srgbClr val="CBD5E1"/>
                </a:solidFill>
              </a:rPr>
              <a:t>State what you want: "...write a 300-word summary..."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57200" y="2980944"/>
            <a:ext cx="502920" cy="502920"/>
          </a:xfrm>
          <a:prstGeom prst="rect">
            <a:avLst/>
          </a:prstGeom>
          <a:solidFill>
            <a:srgbClr val="EC4899"/>
          </a:solidFill>
          <a:ln w="12700">
            <a:solidFill>
              <a:srgbClr val="EC489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98094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</a:t>
            </a: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19" name="Shape 17"/>
          <p:cNvSpPr/>
          <p:nvPr/>
        </p:nvSpPr>
        <p:spPr>
          <a:xfrm>
            <a:off x="1051560" y="3026664"/>
            <a:ext cx="914400" cy="256032"/>
          </a:xfrm>
          <a:prstGeom prst="rect">
            <a:avLst/>
          </a:prstGeom>
          <a:solidFill>
            <a:srgbClr val="EC4899">
              <a:alpha val="25000"/>
            </a:srgbClr>
          </a:solidFill>
          <a:ln w="12700">
            <a:solidFill>
              <a:srgbClr val="EC4899">
                <a:alpha val="5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51560" y="3026664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dirty="0">
                <a:solidFill>
                  <a:srgbClr val="EC4899"/>
                </a:solidFill>
              </a:rPr>
              <a:t>Context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21" name="Text 19"/>
          <p:cNvSpPr/>
          <p:nvPr/>
        </p:nvSpPr>
        <p:spPr>
          <a:xfrm>
            <a:off x="2103120" y="3026664"/>
            <a:ext cx="6583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i="1" dirty="0">
                <a:solidFill>
                  <a:srgbClr val="CBD5E1"/>
                </a:solidFill>
              </a:rPr>
              <a:t>Give background: "...for a university assignment on climate change..."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57200" y="3602736"/>
            <a:ext cx="502920" cy="50292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60273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</a:t>
            </a: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24" name="Shape 22"/>
          <p:cNvSpPr/>
          <p:nvPr/>
        </p:nvSpPr>
        <p:spPr>
          <a:xfrm>
            <a:off x="1051560" y="3648456"/>
            <a:ext cx="914400" cy="256032"/>
          </a:xfrm>
          <a:prstGeom prst="rect">
            <a:avLst/>
          </a:prstGeom>
          <a:solidFill>
            <a:srgbClr val="F59E0B">
              <a:alpha val="25000"/>
            </a:srgbClr>
          </a:solidFill>
          <a:ln w="12700">
            <a:solidFill>
              <a:srgbClr val="F59E0B">
                <a:alpha val="5000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51560" y="3648456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dirty="0">
                <a:solidFill>
                  <a:srgbClr val="F59E0B"/>
                </a:solidFill>
              </a:rPr>
              <a:t>Instructions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26" name="Text 24"/>
          <p:cNvSpPr/>
          <p:nvPr/>
        </p:nvSpPr>
        <p:spPr>
          <a:xfrm>
            <a:off x="2103120" y="3648456"/>
            <a:ext cx="6583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i="1" dirty="0">
                <a:solidFill>
                  <a:srgbClr val="CBD5E1"/>
                </a:solidFill>
              </a:rPr>
              <a:t>Add specifics: "...use simple language, no jargon..."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27" name="Shape 25"/>
          <p:cNvSpPr/>
          <p:nvPr/>
        </p:nvSpPr>
        <p:spPr>
          <a:xfrm>
            <a:off x="457200" y="4224528"/>
            <a:ext cx="502920" cy="50292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57200" y="42245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</a:t>
            </a: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29" name="Shape 27"/>
          <p:cNvSpPr/>
          <p:nvPr/>
        </p:nvSpPr>
        <p:spPr>
          <a:xfrm>
            <a:off x="1051560" y="4270248"/>
            <a:ext cx="914400" cy="256032"/>
          </a:xfrm>
          <a:prstGeom prst="rect">
            <a:avLst/>
          </a:prstGeom>
          <a:solidFill>
            <a:srgbClr val="10B981">
              <a:alpha val="25000"/>
            </a:srgbClr>
          </a:solidFill>
          <a:ln w="12700">
            <a:solidFill>
              <a:srgbClr val="10B981">
                <a:alpha val="5000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051560" y="4270248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dirty="0">
                <a:solidFill>
                  <a:srgbClr val="10B981"/>
                </a:solidFill>
              </a:rPr>
              <a:t>Prompt Format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31" name="Text 29"/>
          <p:cNvSpPr/>
          <p:nvPr/>
        </p:nvSpPr>
        <p:spPr>
          <a:xfrm>
            <a:off x="2103120" y="4270248"/>
            <a:ext cx="6583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i="1" dirty="0">
                <a:solidFill>
                  <a:srgbClr val="CBD5E1"/>
                </a:solidFill>
              </a:rPr>
              <a:t>Specify output: "...in bullet points with headings."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32" name="Shape 30"/>
          <p:cNvSpPr/>
          <p:nvPr/>
        </p:nvSpPr>
        <p:spPr>
          <a:xfrm>
            <a:off x="457200" y="4617720"/>
            <a:ext cx="8412480" cy="365760"/>
          </a:xfrm>
          <a:prstGeom prst="rect">
            <a:avLst/>
          </a:prstGeom>
          <a:solidFill>
            <a:srgbClr val="1E1B4B"/>
          </a:solidFill>
          <a:ln w="12700">
            <a:solidFill>
              <a:srgbClr val="06B6D4">
                <a:alpha val="4000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48640" y="46177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00" b="1" dirty="0">
                <a:solidFill>
                  <a:srgbClr val="06B6D4"/>
                </a:solidFill>
              </a:rPr>
              <a:t>Example: </a:t>
            </a:r>
            <a:r>
              <a:rPr lang="en-US" sz="1000" i="1" dirty="0">
                <a:solidFill>
                  <a:srgbClr val="94A3B8"/>
                </a:solidFill>
              </a:rPr>
              <a:t>"Act as a biology teacher. Summarise photosynthesis for a JSS3 student in 5 bullet points, using simple language."</a:t>
            </a:r>
            <a:endParaRPr lang="en-US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23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0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-914400"/>
            <a:ext cx="3657600" cy="3657600"/>
          </a:xfrm>
          <a:prstGeom prst="ellipse">
            <a:avLst/>
          </a:prstGeom>
          <a:solidFill>
            <a:srgbClr val="10B981">
              <a:alpha val="12000"/>
            </a:srgbClr>
          </a:solidFill>
          <a:ln w="12700">
            <a:solidFill>
              <a:srgbClr val="10B981">
                <a:alpha val="12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82880"/>
            <a:ext cx="914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256032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kern="0" spc="300" dirty="0">
                <a:solidFill>
                  <a:srgbClr val="10B981"/>
                </a:solidFill>
              </a:rPr>
              <a:t>YOUR ACTION PLAN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5 things to do this week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365760" y="1234440"/>
            <a:ext cx="8412480" cy="658368"/>
          </a:xfrm>
          <a:prstGeom prst="rect">
            <a:avLst/>
          </a:prstGeom>
          <a:solidFill>
            <a:srgbClr val="162052"/>
          </a:solidFill>
          <a:ln/>
        </p:spPr>
      </p:sp>
      <p:sp>
        <p:nvSpPr>
          <p:cNvPr id="7" name="Shape 5"/>
          <p:cNvSpPr/>
          <p:nvPr/>
        </p:nvSpPr>
        <p:spPr>
          <a:xfrm>
            <a:off x="411480" y="1353312"/>
            <a:ext cx="420624" cy="42062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8" name="Text 6"/>
          <p:cNvSpPr/>
          <p:nvPr/>
        </p:nvSpPr>
        <p:spPr>
          <a:xfrm>
            <a:off x="411480" y="135331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60120" y="1289304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8EEFF"/>
                </a:solidFill>
              </a:rPr>
              <a:t>Try ChatGPT or Claude today — ask it to help with an assignment or summarise a topic you're studying.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65760" y="1984248"/>
            <a:ext cx="8412480" cy="658368"/>
          </a:xfrm>
          <a:prstGeom prst="rect">
            <a:avLst/>
          </a:prstGeom>
          <a:solidFill>
            <a:srgbClr val="162052"/>
          </a:solidFill>
          <a:ln/>
        </p:spPr>
      </p:sp>
      <p:sp>
        <p:nvSpPr>
          <p:cNvPr id="11" name="Shape 9"/>
          <p:cNvSpPr/>
          <p:nvPr/>
        </p:nvSpPr>
        <p:spPr>
          <a:xfrm>
            <a:off x="411480" y="2103120"/>
            <a:ext cx="420624" cy="42062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2" name="Text 10"/>
          <p:cNvSpPr/>
          <p:nvPr/>
        </p:nvSpPr>
        <p:spPr>
          <a:xfrm>
            <a:off x="411480" y="21031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960120" y="2039112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8EEFF"/>
                </a:solidFill>
              </a:rPr>
              <a:t>Pick ONE skill from this session (writing, coding, research) and use AI for it every day this week.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65760" y="2734056"/>
            <a:ext cx="8412480" cy="658368"/>
          </a:xfrm>
          <a:prstGeom prst="rect">
            <a:avLst/>
          </a:prstGeom>
          <a:solidFill>
            <a:srgbClr val="162052"/>
          </a:solidFill>
          <a:ln/>
        </p:spPr>
      </p:sp>
      <p:sp>
        <p:nvSpPr>
          <p:cNvPr id="15" name="Shape 13"/>
          <p:cNvSpPr/>
          <p:nvPr/>
        </p:nvSpPr>
        <p:spPr>
          <a:xfrm>
            <a:off x="411480" y="2852928"/>
            <a:ext cx="420624" cy="42062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6" name="Text 14"/>
          <p:cNvSpPr/>
          <p:nvPr/>
        </p:nvSpPr>
        <p:spPr>
          <a:xfrm>
            <a:off x="411480" y="285292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960120" y="278892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8EEFF"/>
                </a:solidFill>
              </a:rPr>
              <a:t>Learn prompt engineering: search YouTube for '5-minute prompt engineering guide' — it will change how you use AI.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365760" y="3483864"/>
            <a:ext cx="8412480" cy="658368"/>
          </a:xfrm>
          <a:prstGeom prst="rect">
            <a:avLst/>
          </a:prstGeom>
          <a:solidFill>
            <a:srgbClr val="162052"/>
          </a:solidFill>
          <a:ln/>
        </p:spPr>
      </p:sp>
      <p:sp>
        <p:nvSpPr>
          <p:cNvPr id="19" name="Shape 17"/>
          <p:cNvSpPr/>
          <p:nvPr/>
        </p:nvSpPr>
        <p:spPr>
          <a:xfrm>
            <a:off x="411480" y="3602736"/>
            <a:ext cx="420624" cy="42062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0" name="Text 18"/>
          <p:cNvSpPr/>
          <p:nvPr/>
        </p:nvSpPr>
        <p:spPr>
          <a:xfrm>
            <a:off x="411480" y="36027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960120" y="3538728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8EEFF"/>
                </a:solidFill>
              </a:rPr>
              <a:t>Join an AI-focused community or newsletter (e.g., TLDR AI, Every.to) to stay current without the overwhelm.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65760" y="4233672"/>
            <a:ext cx="8412480" cy="658368"/>
          </a:xfrm>
          <a:prstGeom prst="rect">
            <a:avLst/>
          </a:prstGeom>
          <a:solidFill>
            <a:srgbClr val="162052"/>
          </a:solidFill>
          <a:ln/>
        </p:spPr>
      </p:sp>
      <p:sp>
        <p:nvSpPr>
          <p:cNvPr id="23" name="Shape 21"/>
          <p:cNvSpPr/>
          <p:nvPr/>
        </p:nvSpPr>
        <p:spPr>
          <a:xfrm>
            <a:off x="411480" y="4352544"/>
            <a:ext cx="420624" cy="42062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4" name="Text 22"/>
          <p:cNvSpPr/>
          <p:nvPr/>
        </p:nvSpPr>
        <p:spPr>
          <a:xfrm>
            <a:off x="411480" y="435254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5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960120" y="4288536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8EEFF"/>
                </a:solidFill>
              </a:rPr>
              <a:t>Teach someone else what you learned today. Teaching is the fastest way to master any skill.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0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14400" y="-914400"/>
            <a:ext cx="4572000" cy="4572000"/>
          </a:xfrm>
          <a:prstGeom prst="ellipse">
            <a:avLst/>
          </a:prstGeom>
          <a:solidFill>
            <a:srgbClr val="7C3AED">
              <a:alpha val="18000"/>
            </a:srgbClr>
          </a:solidFill>
          <a:ln w="12700">
            <a:solidFill>
              <a:srgbClr val="7C3AED">
                <a:alpha val="18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0" y="1828800"/>
            <a:ext cx="3657600" cy="3657600"/>
          </a:xfrm>
          <a:prstGeom prst="ellipse">
            <a:avLst/>
          </a:prstGeom>
          <a:solidFill>
            <a:srgbClr val="06B6D4">
              <a:alpha val="15000"/>
            </a:srgbClr>
          </a:solidFill>
          <a:ln w="12700">
            <a:solidFill>
              <a:srgbClr val="06B6D4">
                <a:alpha val="1500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182880"/>
            <a:ext cx="640080" cy="6400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86868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Future</a:t>
            </a:r>
            <a:endParaRPr lang="en-US" sz="4200" dirty="0"/>
          </a:p>
        </p:txBody>
      </p:sp>
      <p:sp>
        <p:nvSpPr>
          <p:cNvPr id="6" name="Text 3"/>
          <p:cNvSpPr/>
          <p:nvPr/>
        </p:nvSpPr>
        <p:spPr>
          <a:xfrm>
            <a:off x="457200" y="15544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E8EEFF"/>
                </a:solidFill>
              </a:rPr>
              <a:t>belongs to those who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57200" y="2084832"/>
            <a:ext cx="82296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i="1" dirty="0">
                <a:solidFill>
                  <a:srgbClr val="06B6D4"/>
                </a:solidFill>
              </a:rPr>
              <a:t>show up, learn up, and level up.</a:t>
            </a:r>
            <a:endParaRPr lang="en-US" sz="3000" dirty="0"/>
          </a:p>
        </p:txBody>
      </p:sp>
      <p:sp>
        <p:nvSpPr>
          <p:cNvPr id="8" name="Shape 5"/>
          <p:cNvSpPr/>
          <p:nvPr/>
        </p:nvSpPr>
        <p:spPr>
          <a:xfrm>
            <a:off x="3200400" y="2834640"/>
            <a:ext cx="2743200" cy="4572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9" name="Text 6"/>
          <p:cNvSpPr/>
          <p:nvPr/>
        </p:nvSpPr>
        <p:spPr>
          <a:xfrm>
            <a:off x="457200" y="2999232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E8EEFF"/>
                </a:solidFill>
              </a:rPr>
              <a:t>You are not competing with AI. You are completing yourself with AI.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2743200" y="3566160"/>
            <a:ext cx="3657600" cy="548640"/>
          </a:xfrm>
          <a:prstGeom prst="rect">
            <a:avLst/>
          </a:prstGeom>
          <a:solidFill>
            <a:srgbClr val="7C3AED"/>
          </a:solidFill>
          <a:ln/>
          <a:effectLst>
            <a:outerShdw blurRad="152400" dist="38100" dir="8100000" algn="bl" rotWithShape="0">
              <a:srgbClr val="7C3AED">
                <a:alpha val="50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2743200" y="356616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Start Today. Not Tomorrow.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94A3B8"/>
                </a:solidFill>
              </a:rPr>
              <a:t>Organised by Miss Gbede  |  Student Union Association Webinar</a:t>
            </a:r>
            <a:endParaRPr lang="en-US" sz="8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0" y="448270"/>
            <a:ext cx="2997200" cy="2997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00845" y="3310235"/>
            <a:ext cx="43867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Any Question?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2324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5" y="0"/>
            <a:ext cx="77152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79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1470</Words>
  <Application>Microsoft Office PowerPoint</Application>
  <PresentationFormat>On-screen Show (16:9)</PresentationFormat>
  <Paragraphs>269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Arial Black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Will AI Replace You or Empower You?</dc:title>
  <dc:subject>PptxGenJS Presentation</dc:subject>
  <dc:creator>PptxGenJS</dc:creator>
  <cp:lastModifiedBy>USER</cp:lastModifiedBy>
  <cp:revision>5</cp:revision>
  <dcterms:created xsi:type="dcterms:W3CDTF">2026-04-25T10:57:30Z</dcterms:created>
  <dcterms:modified xsi:type="dcterms:W3CDTF">2026-04-25T19:44:27Z</dcterms:modified>
</cp:coreProperties>
</file>